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1" r:id="rId5"/>
  </p:sldMasterIdLst>
  <p:notesMasterIdLst>
    <p:notesMasterId r:id="rId33"/>
  </p:notesMasterIdLst>
  <p:handoutMasterIdLst>
    <p:handoutMasterId r:id="rId34"/>
  </p:handoutMasterIdLst>
  <p:sldIdLst>
    <p:sldId id="437" r:id="rId6"/>
    <p:sldId id="344" r:id="rId7"/>
    <p:sldId id="440" r:id="rId8"/>
    <p:sldId id="364" r:id="rId9"/>
    <p:sldId id="441" r:id="rId10"/>
    <p:sldId id="443" r:id="rId11"/>
    <p:sldId id="444" r:id="rId12"/>
    <p:sldId id="445" r:id="rId13"/>
    <p:sldId id="457" r:id="rId14"/>
    <p:sldId id="442" r:id="rId15"/>
    <p:sldId id="458" r:id="rId16"/>
    <p:sldId id="446" r:id="rId17"/>
    <p:sldId id="447" r:id="rId18"/>
    <p:sldId id="448" r:id="rId19"/>
    <p:sldId id="449" r:id="rId20"/>
    <p:sldId id="450" r:id="rId21"/>
    <p:sldId id="452" r:id="rId22"/>
    <p:sldId id="455" r:id="rId23"/>
    <p:sldId id="456" r:id="rId24"/>
    <p:sldId id="461" r:id="rId25"/>
    <p:sldId id="453" r:id="rId26"/>
    <p:sldId id="462" r:id="rId27"/>
    <p:sldId id="459" r:id="rId28"/>
    <p:sldId id="460" r:id="rId29"/>
    <p:sldId id="413" r:id="rId30"/>
    <p:sldId id="265" r:id="rId31"/>
    <p:sldId id="435" r:id="rId3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C1A37-79BD-4F28-BA33-F239128A348F}" v="1" dt="2019-10-08T01:07:03.72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62" autoAdjust="0"/>
  </p:normalViewPr>
  <p:slideViewPr>
    <p:cSldViewPr snapToGrid="0" showGuides="1">
      <p:cViewPr varScale="1">
        <p:scale>
          <a:sx n="60" d="100"/>
          <a:sy n="60" d="100"/>
        </p:scale>
        <p:origin x="876" y="30"/>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k, Cloud" userId="e9a7090d-faa4-4c8c-a02d-0a60fdf635c7" providerId="ADAL" clId="{50AE026F-CD62-4670-80C7-5E75C7FE6BAB}"/>
  </pc:docChgLst>
  <pc:docChgLst>
    <pc:chgData name="Jung, Gaul" userId="1496a7f3-a2f0-41f3-b00a-af94e46a1943" providerId="ADAL" clId="{1F4C1A37-79BD-4F28-BA33-F239128A348F}"/>
    <pc:docChg chg="custSel modSld">
      <pc:chgData name="Jung, Gaul" userId="1496a7f3-a2f0-41f3-b00a-af94e46a1943" providerId="ADAL" clId="{1F4C1A37-79BD-4F28-BA33-F239128A348F}" dt="2019-10-08T01:07:08.091" v="14" actId="1076"/>
      <pc:docMkLst>
        <pc:docMk/>
      </pc:docMkLst>
      <pc:sldChg chg="addSp delSp modSp">
        <pc:chgData name="Jung, Gaul" userId="1496a7f3-a2f0-41f3-b00a-af94e46a1943" providerId="ADAL" clId="{1F4C1A37-79BD-4F28-BA33-F239128A348F}" dt="2019-10-08T01:07:08.091" v="14" actId="1076"/>
        <pc:sldMkLst>
          <pc:docMk/>
          <pc:sldMk cId="593713332" sldId="450"/>
        </pc:sldMkLst>
        <pc:spChg chg="mod">
          <ac:chgData name="Jung, Gaul" userId="1496a7f3-a2f0-41f3-b00a-af94e46a1943" providerId="ADAL" clId="{1F4C1A37-79BD-4F28-BA33-F239128A348F}" dt="2019-10-07T04:23:53.934" v="10" actId="20577"/>
          <ac:spMkLst>
            <pc:docMk/>
            <pc:sldMk cId="593713332" sldId="450"/>
            <ac:spMk id="10" creationId="{3D15B96E-A3EA-4059-8688-7DE57D89599D}"/>
          </ac:spMkLst>
        </pc:spChg>
        <pc:picChg chg="add mod">
          <ac:chgData name="Jung, Gaul" userId="1496a7f3-a2f0-41f3-b00a-af94e46a1943" providerId="ADAL" clId="{1F4C1A37-79BD-4F28-BA33-F239128A348F}" dt="2019-10-08T01:07:08.091" v="14" actId="1076"/>
          <ac:picMkLst>
            <pc:docMk/>
            <pc:sldMk cId="593713332" sldId="450"/>
            <ac:picMk id="2" creationId="{90A9DE79-808B-46E1-BAEA-7AAC1D990195}"/>
          </ac:picMkLst>
        </pc:picChg>
        <pc:picChg chg="del">
          <ac:chgData name="Jung, Gaul" userId="1496a7f3-a2f0-41f3-b00a-af94e46a1943" providerId="ADAL" clId="{1F4C1A37-79BD-4F28-BA33-F239128A348F}" dt="2019-10-08T01:07:03.218" v="12" actId="478"/>
          <ac:picMkLst>
            <pc:docMk/>
            <pc:sldMk cId="593713332" sldId="450"/>
            <ac:picMk id="3" creationId="{C7956760-279A-4CE7-97B5-977EC59C531D}"/>
          </ac:picMkLst>
        </pc:picChg>
      </pc:sldChg>
      <pc:sldChg chg="modSp">
        <pc:chgData name="Jung, Gaul" userId="1496a7f3-a2f0-41f3-b00a-af94e46a1943" providerId="ADAL" clId="{1F4C1A37-79BD-4F28-BA33-F239128A348F}" dt="2019-10-07T04:24:15.028" v="11" actId="20577"/>
        <pc:sldMkLst>
          <pc:docMk/>
          <pc:sldMk cId="3621054061" sldId="461"/>
        </pc:sldMkLst>
        <pc:spChg chg="mod">
          <ac:chgData name="Jung, Gaul" userId="1496a7f3-a2f0-41f3-b00a-af94e46a1943" providerId="ADAL" clId="{1F4C1A37-79BD-4F28-BA33-F239128A348F}" dt="2019-10-07T04:24:15.028" v="11" actId="20577"/>
          <ac:spMkLst>
            <pc:docMk/>
            <pc:sldMk cId="3621054061" sldId="461"/>
            <ac:spMk id="12" creationId="{B366808B-30E0-4C3C-BC8F-CA4CDE7F233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ltLang="ko-KR"/>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1"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1" hangingPunct="1">
        <a:defRPr sz="2100" kern="1200">
          <a:solidFill>
            <a:schemeClr val="tx1"/>
          </a:solidFill>
          <a:latin typeface="+mn-lt"/>
          <a:ea typeface="+mn-ea"/>
          <a:cs typeface="+mn-cs"/>
        </a:defRPr>
      </a:lvl1pPr>
      <a:lvl2pPr marL="544279" algn="l" defTabSz="1088558" rtl="0" eaLnBrk="1" latinLnBrk="1" hangingPunct="1">
        <a:defRPr sz="2100" kern="1200">
          <a:solidFill>
            <a:schemeClr val="tx1"/>
          </a:solidFill>
          <a:latin typeface="+mn-lt"/>
          <a:ea typeface="+mn-ea"/>
          <a:cs typeface="+mn-cs"/>
        </a:defRPr>
      </a:lvl2pPr>
      <a:lvl3pPr marL="1088558" algn="l" defTabSz="1088558" rtl="0" eaLnBrk="1" latinLnBrk="1" hangingPunct="1">
        <a:defRPr sz="2100" kern="1200">
          <a:solidFill>
            <a:schemeClr val="tx1"/>
          </a:solidFill>
          <a:latin typeface="+mn-lt"/>
          <a:ea typeface="+mn-ea"/>
          <a:cs typeface="+mn-cs"/>
        </a:defRPr>
      </a:lvl3pPr>
      <a:lvl4pPr marL="1632837" algn="l" defTabSz="1088558" rtl="0" eaLnBrk="1" latinLnBrk="1" hangingPunct="1">
        <a:defRPr sz="2100" kern="1200">
          <a:solidFill>
            <a:schemeClr val="tx1"/>
          </a:solidFill>
          <a:latin typeface="+mn-lt"/>
          <a:ea typeface="+mn-ea"/>
          <a:cs typeface="+mn-cs"/>
        </a:defRPr>
      </a:lvl4pPr>
      <a:lvl5pPr marL="2177116" algn="l" defTabSz="1088558" rtl="0" eaLnBrk="1" latinLnBrk="1" hangingPunct="1">
        <a:defRPr sz="2100" kern="1200">
          <a:solidFill>
            <a:schemeClr val="tx1"/>
          </a:solidFill>
          <a:latin typeface="+mn-lt"/>
          <a:ea typeface="+mn-ea"/>
          <a:cs typeface="+mn-cs"/>
        </a:defRPr>
      </a:lvl5pPr>
      <a:lvl6pPr marL="2721396" algn="l" defTabSz="1088558" rtl="0" eaLnBrk="1" latinLnBrk="1" hangingPunct="1">
        <a:defRPr sz="2100" kern="1200">
          <a:solidFill>
            <a:schemeClr val="tx1"/>
          </a:solidFill>
          <a:latin typeface="+mn-lt"/>
          <a:ea typeface="+mn-ea"/>
          <a:cs typeface="+mn-cs"/>
        </a:defRPr>
      </a:lvl6pPr>
      <a:lvl7pPr marL="3265675" algn="l" defTabSz="1088558" rtl="0" eaLnBrk="1" latinLnBrk="1" hangingPunct="1">
        <a:defRPr sz="2100" kern="1200">
          <a:solidFill>
            <a:schemeClr val="tx1"/>
          </a:solidFill>
          <a:latin typeface="+mn-lt"/>
          <a:ea typeface="+mn-ea"/>
          <a:cs typeface="+mn-cs"/>
        </a:defRPr>
      </a:lvl7pPr>
      <a:lvl8pPr marL="3809954" algn="l" defTabSz="1088558" rtl="0" eaLnBrk="1" latinLnBrk="1" hangingPunct="1">
        <a:defRPr sz="2100" kern="1200">
          <a:solidFill>
            <a:schemeClr val="tx1"/>
          </a:solidFill>
          <a:latin typeface="+mn-lt"/>
          <a:ea typeface="+mn-ea"/>
          <a:cs typeface="+mn-cs"/>
        </a:defRPr>
      </a:lvl8pPr>
      <a:lvl9pPr marL="4354233" algn="l" defTabSz="1088558" rtl="0" eaLnBrk="1" latinLnBrk="1"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wunhan.park@sap.com" TargetMode="Externa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hyperlink" Target="mailto:diane.kim@sap.com"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hyperlink" Target="https://repo.anaconda.com/archive/" TargetMode="Externa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repo.anaconda.com/archiv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Title Image Placeholder">
            <a:extLst>
              <a:ext uri="{FF2B5EF4-FFF2-40B4-BE49-F238E27FC236}">
                <a16:creationId xmlns:a16="http://schemas.microsoft.com/office/drawing/2014/main" id="{1DBD5BA8-3B38-4FF6-9026-EBB204C031D4}"/>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61" r="61"/>
          <a:stretch/>
        </p:blipFill>
        <p:spPr>
          <a:xfrm>
            <a:off x="1" y="0"/>
            <a:ext cx="12193200" cy="3430006"/>
          </a:xfrm>
          <a:prstGeom prst="rect">
            <a:avLst/>
          </a:prstGeom>
          <a:blipFill>
            <a:blip r:embed="rId4"/>
            <a:tile tx="0" ty="0" sx="100000" sy="100000" flip="none" algn="tl"/>
          </a:blipFill>
        </p:spPr>
      </p:pic>
      <p:sp>
        <p:nvSpPr>
          <p:cNvPr id="35" name="Speaker"/>
          <p:cNvSpPr>
            <a:spLocks noGrp="1"/>
          </p:cNvSpPr>
          <p:nvPr>
            <p:ph type="subTitle" idx="1"/>
          </p:nvPr>
        </p:nvSpPr>
        <p:spPr>
          <a:xfrm>
            <a:off x="288000" y="5130489"/>
            <a:ext cx="10899174" cy="430887"/>
          </a:xfrm>
        </p:spPr>
        <p:txBody>
          <a:bodyPr/>
          <a:lstStyle/>
          <a:p>
            <a:r>
              <a:rPr lang="en-US" dirty="0"/>
              <a:t>Wunhan Park (Cloud), </a:t>
            </a:r>
            <a:r>
              <a:rPr lang="en-US" dirty="0">
                <a:hlinkClick r:id="rId5"/>
              </a:rPr>
              <a:t>cloud.park@sap.com</a:t>
            </a:r>
            <a:r>
              <a:rPr lang="en-US" dirty="0"/>
              <a:t> / (vividxenon@gmail.com)</a:t>
            </a:r>
          </a:p>
          <a:p>
            <a:pPr lvl="0"/>
            <a:r>
              <a:rPr lang="en-US" dirty="0"/>
              <a:t>11 February, 2019</a:t>
            </a:r>
          </a:p>
        </p:txBody>
      </p:sp>
      <p:sp>
        <p:nvSpPr>
          <p:cNvPr id="8" name="Presentation Title"/>
          <p:cNvSpPr>
            <a:spLocks noGrp="1"/>
          </p:cNvSpPr>
          <p:nvPr>
            <p:ph type="title"/>
          </p:nvPr>
        </p:nvSpPr>
        <p:spPr bwMode="invGray"/>
        <p:txBody>
          <a:bodyPr/>
          <a:lstStyle/>
          <a:p>
            <a:r>
              <a:rPr lang="en-US" dirty="0"/>
              <a:t>KISLINE Crawler Manual </a:t>
            </a:r>
            <a:br>
              <a:rPr lang="en-US" dirty="0"/>
            </a:br>
            <a:r>
              <a:rPr lang="en-US" dirty="0">
                <a:solidFill>
                  <a:schemeClr val="accent1"/>
                </a:solidFill>
              </a:rPr>
              <a:t>How to use A to Z</a:t>
            </a:r>
            <a:endParaRPr lang="de-DE" dirty="0"/>
          </a:p>
        </p:txBody>
      </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normAutofit/>
          </a:bodyPr>
          <a:lstStyle/>
          <a:p>
            <a:pPr lvl="0"/>
            <a:r>
              <a:rPr lang="en-US" dirty="0"/>
              <a:t>Second step:</a:t>
            </a:r>
          </a:p>
          <a:p>
            <a:pPr lvl="0"/>
            <a:r>
              <a:rPr lang="en-US" dirty="0">
                <a:solidFill>
                  <a:schemeClr val="accent1"/>
                </a:solidFill>
              </a:rPr>
              <a:t>	Register &amp; Configure</a:t>
            </a:r>
            <a:endParaRPr lang="en-US" dirty="0"/>
          </a:p>
          <a:p>
            <a:pPr lvl="1">
              <a:buClr>
                <a:srgbClr val="F0AB00"/>
              </a:buClr>
            </a:pPr>
            <a:endParaRPr lang="en-US" altLang="ko-KR" dirty="0">
              <a:solidFill>
                <a:srgbClr val="FFFFFF"/>
              </a:solidFill>
            </a:endParaRPr>
          </a:p>
          <a:p>
            <a:pPr lvl="1">
              <a:buClr>
                <a:srgbClr val="F0AB00"/>
              </a:buClr>
            </a:pPr>
            <a:endParaRPr lang="en-US" altLang="ko-KR" dirty="0">
              <a:solidFill>
                <a:srgbClr val="FFFFFF"/>
              </a:solidFill>
            </a:endParaRPr>
          </a:p>
          <a:p>
            <a:pPr lvl="1">
              <a:buClr>
                <a:srgbClr val="F0AB00"/>
              </a:buClr>
            </a:pPr>
            <a:r>
              <a:rPr lang="en-US" altLang="ko-KR" dirty="0">
                <a:solidFill>
                  <a:srgbClr val="FFFFFF"/>
                </a:solidFill>
              </a:rPr>
              <a:t>Inside of bundle, there is ‘asset’ folder.</a:t>
            </a:r>
          </a:p>
          <a:p>
            <a:pPr lvl="1">
              <a:buClr>
                <a:srgbClr val="F0AB00"/>
              </a:buClr>
            </a:pPr>
            <a:r>
              <a:rPr lang="en-US" altLang="ko-KR" dirty="0">
                <a:solidFill>
                  <a:srgbClr val="FFFFFF"/>
                </a:solidFill>
              </a:rPr>
              <a:t>Go through ‘static’ folder, then you will find 3 files.</a:t>
            </a:r>
          </a:p>
        </p:txBody>
      </p:sp>
    </p:spTree>
    <p:extLst>
      <p:ext uri="{BB962C8B-B14F-4D97-AF65-F5344CB8AC3E}">
        <p14:creationId xmlns:p14="http://schemas.microsoft.com/office/powerpoint/2010/main" val="299681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2-1. Register in KISLINE</a:t>
            </a:r>
          </a:p>
        </p:txBody>
      </p:sp>
      <p:sp>
        <p:nvSpPr>
          <p:cNvPr id="7" name="Text Placeholder">
            <a:extLst>
              <a:ext uri="{FF2B5EF4-FFF2-40B4-BE49-F238E27FC236}">
                <a16:creationId xmlns:a16="http://schemas.microsoft.com/office/drawing/2014/main" id="{83707C15-D5BC-4CDA-8F47-CD64DDD171C3}"/>
              </a:ext>
            </a:extLst>
          </p:cNvPr>
          <p:cNvSpPr txBox="1">
            <a:spLocks/>
          </p:cNvSpPr>
          <p:nvPr/>
        </p:nvSpPr>
        <p:spPr>
          <a:xfrm>
            <a:off x="660973" y="1502010"/>
            <a:ext cx="6340120" cy="4223876"/>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pPr>
              <a:lnSpc>
                <a:spcPct val="150000"/>
              </a:lnSpc>
            </a:pPr>
            <a:r>
              <a:rPr lang="en-US" altLang="ko-KR" sz="1600" dirty="0"/>
              <a:t>We have another license for KISLINE only for DCR team members. This license includes </a:t>
            </a:r>
            <a:r>
              <a:rPr lang="en-US" altLang="ko-KR" sz="1600" dirty="0" err="1"/>
              <a:t>Deepsearch</a:t>
            </a:r>
            <a:r>
              <a:rPr lang="en-US" altLang="ko-KR" sz="1600" dirty="0"/>
              <a:t>. </a:t>
            </a:r>
          </a:p>
          <a:p>
            <a:pPr>
              <a:lnSpc>
                <a:spcPct val="150000"/>
              </a:lnSpc>
            </a:pPr>
            <a:r>
              <a:rPr lang="en-US" altLang="ko-KR" sz="1600" dirty="0"/>
              <a:t>Before register, Please ask to Kim, Diane (</a:t>
            </a:r>
            <a:r>
              <a:rPr lang="en-US" altLang="ko-KR" sz="1600" dirty="0">
                <a:hlinkClick r:id="rId2"/>
              </a:rPr>
              <a:t>diane.kim@sap.com</a:t>
            </a:r>
            <a:r>
              <a:rPr lang="en-US" altLang="ko-KR" sz="1600" dirty="0"/>
              <a:t>).</a:t>
            </a:r>
          </a:p>
        </p:txBody>
      </p:sp>
      <p:graphicFrame>
        <p:nvGraphicFramePr>
          <p:cNvPr id="4" name="Table 3">
            <a:extLst>
              <a:ext uri="{FF2B5EF4-FFF2-40B4-BE49-F238E27FC236}">
                <a16:creationId xmlns:a16="http://schemas.microsoft.com/office/drawing/2014/main" id="{1F5A522D-BFDE-49BC-AE35-2682B8F55203}"/>
              </a:ext>
            </a:extLst>
          </p:cNvPr>
          <p:cNvGraphicFramePr>
            <a:graphicFrameLocks noGrp="1"/>
          </p:cNvGraphicFramePr>
          <p:nvPr>
            <p:extLst>
              <p:ext uri="{D42A27DB-BD31-4B8C-83A1-F6EECF244321}">
                <p14:modId xmlns:p14="http://schemas.microsoft.com/office/powerpoint/2010/main" val="2913511629"/>
              </p:ext>
            </p:extLst>
          </p:nvPr>
        </p:nvGraphicFramePr>
        <p:xfrm>
          <a:off x="7294348" y="3331161"/>
          <a:ext cx="3720333" cy="1631728"/>
        </p:xfrm>
        <a:graphic>
          <a:graphicData uri="http://schemas.openxmlformats.org/drawingml/2006/table">
            <a:tbl>
              <a:tblPr firstRow="1" firstCol="1" bandRow="1"/>
              <a:tblGrid>
                <a:gridCol w="1571616">
                  <a:extLst>
                    <a:ext uri="{9D8B030D-6E8A-4147-A177-3AD203B41FA5}">
                      <a16:colId xmlns:a16="http://schemas.microsoft.com/office/drawing/2014/main" val="3991624239"/>
                    </a:ext>
                  </a:extLst>
                </a:gridCol>
                <a:gridCol w="2148717">
                  <a:extLst>
                    <a:ext uri="{9D8B030D-6E8A-4147-A177-3AD203B41FA5}">
                      <a16:colId xmlns:a16="http://schemas.microsoft.com/office/drawing/2014/main" val="1827554819"/>
                    </a:ext>
                  </a:extLst>
                </a:gridCol>
              </a:tblGrid>
              <a:tr h="380403">
                <a:tc>
                  <a:txBody>
                    <a:bodyPr/>
                    <a:lstStyle/>
                    <a:p>
                      <a:pPr algn="l" latinLnBrk="1">
                        <a:spcAft>
                          <a:spcPts val="0"/>
                        </a:spcAft>
                      </a:pPr>
                      <a:r>
                        <a:rPr lang="ko-KR" sz="1200" b="1">
                          <a:effectLst/>
                          <a:latin typeface="맑은 고딕" panose="020B0503020000020004" pitchFamily="50" charset="-127"/>
                          <a:ea typeface="맑은 고딕" panose="020B0503020000020004" pitchFamily="50" charset="-127"/>
                          <a:cs typeface="굴림" panose="020B0600000101010101" pitchFamily="50" charset="-127"/>
                        </a:rPr>
                        <a:t>기업계정</a:t>
                      </a:r>
                      <a:endParaRPr lang="ko-KR" sz="1200">
                        <a:effectLst/>
                        <a:latin typeface="맑은 고딕" panose="020B0503020000020004" pitchFamily="50" charset="-127"/>
                        <a:ea typeface="맑은 고딕" panose="020B0503020000020004" pitchFamily="50" charset="-127"/>
                        <a:cs typeface="굴림" panose="020B0600000101010101" pitchFamily="50" charset="-127"/>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latinLnBrk="1">
                        <a:spcAft>
                          <a:spcPts val="0"/>
                        </a:spcAft>
                      </a:pPr>
                      <a:r>
                        <a:rPr lang="en-US" sz="1200" dirty="0">
                          <a:effectLst/>
                          <a:latin typeface="맑은 고딕" panose="020B0503020000020004" pitchFamily="50" charset="-127"/>
                          <a:ea typeface="맑은 고딕" panose="020B0503020000020004" pitchFamily="50" charset="-127"/>
                          <a:cs typeface="굴림" panose="020B0600000101010101" pitchFamily="50" charset="-127"/>
                        </a:rPr>
                        <a:t>DCRprofiling1</a:t>
                      </a:r>
                      <a:endParaRPr lang="ko-KR" sz="12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218313"/>
                  </a:ext>
                </a:extLst>
              </a:tr>
              <a:tr h="390413">
                <a:tc>
                  <a:txBody>
                    <a:bodyPr/>
                    <a:lstStyle/>
                    <a:p>
                      <a:pPr algn="l" latinLnBrk="1">
                        <a:spcAft>
                          <a:spcPts val="0"/>
                        </a:spcAft>
                      </a:pPr>
                      <a:r>
                        <a:rPr lang="ko-KR" sz="1200" b="1">
                          <a:effectLst/>
                          <a:latin typeface="맑은 고딕" panose="020B0503020000020004" pitchFamily="50" charset="-127"/>
                          <a:ea typeface="맑은 고딕" panose="020B0503020000020004" pitchFamily="50" charset="-127"/>
                          <a:cs typeface="굴림" panose="020B0600000101010101" pitchFamily="50" charset="-127"/>
                        </a:rPr>
                        <a:t>인증코드</a:t>
                      </a:r>
                      <a:endParaRPr lang="ko-KR" sz="1200">
                        <a:effectLst/>
                        <a:latin typeface="맑은 고딕" panose="020B0503020000020004" pitchFamily="50" charset="-127"/>
                        <a:ea typeface="맑은 고딕" panose="020B0503020000020004" pitchFamily="50" charset="-127"/>
                        <a:cs typeface="굴림" panose="020B0600000101010101" pitchFamily="50" charset="-127"/>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latinLnBrk="1">
                        <a:spcAft>
                          <a:spcPts val="0"/>
                        </a:spcAft>
                      </a:pPr>
                      <a:r>
                        <a:rPr lang="en-US" sz="1200">
                          <a:effectLst/>
                          <a:latin typeface="맑은 고딕" panose="020B0503020000020004" pitchFamily="50" charset="-127"/>
                          <a:ea typeface="맑은 고딕" panose="020B0503020000020004" pitchFamily="50" charset="-127"/>
                          <a:cs typeface="굴림" panose="020B0600000101010101" pitchFamily="50" charset="-127"/>
                        </a:rPr>
                        <a:t>Listening19!</a:t>
                      </a:r>
                      <a:endParaRPr lang="ko-KR" sz="1200">
                        <a:effectLst/>
                        <a:latin typeface="맑은 고딕" panose="020B0503020000020004" pitchFamily="50" charset="-127"/>
                        <a:ea typeface="맑은 고딕" panose="020B0503020000020004" pitchFamily="50" charset="-127"/>
                        <a:cs typeface="굴림" panose="020B0600000101010101" pitchFamily="50" charset="-127"/>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542522"/>
                  </a:ext>
                </a:extLst>
              </a:tr>
              <a:tr h="480509">
                <a:tc>
                  <a:txBody>
                    <a:bodyPr/>
                    <a:lstStyle/>
                    <a:p>
                      <a:pPr algn="l" latinLnBrk="1">
                        <a:spcAft>
                          <a:spcPts val="0"/>
                        </a:spcAft>
                      </a:pPr>
                      <a:r>
                        <a:rPr lang="en-US" sz="1200" b="1" dirty="0">
                          <a:effectLst/>
                          <a:latin typeface="맑은 고딕" panose="020B0503020000020004" pitchFamily="50" charset="-127"/>
                          <a:ea typeface="맑은 고딕" panose="020B0503020000020004" pitchFamily="50" charset="-127"/>
                          <a:cs typeface="굴림" panose="020B0600000101010101" pitchFamily="50" charset="-127"/>
                        </a:rPr>
                        <a:t>NEW ID</a:t>
                      </a:r>
                      <a:endParaRPr lang="ko-KR" sz="12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latinLnBrk="1">
                        <a:spcAft>
                          <a:spcPts val="0"/>
                        </a:spcAft>
                      </a:pPr>
                      <a:r>
                        <a:rPr lang="en-US" sz="1200" dirty="0" err="1">
                          <a:effectLst/>
                          <a:latin typeface="맑은 고딕" panose="020B0503020000020004" pitchFamily="50" charset="-127"/>
                          <a:ea typeface="맑은 고딕" panose="020B0503020000020004" pitchFamily="50" charset="-127"/>
                          <a:cs typeface="굴림" panose="020B0600000101010101" pitchFamily="50" charset="-127"/>
                        </a:rPr>
                        <a:t>sapdcr</a:t>
                      </a:r>
                      <a:r>
                        <a:rPr lang="en-US" sz="1200" b="1" dirty="0" err="1">
                          <a:effectLst/>
                          <a:latin typeface="맑은 고딕" panose="020B0503020000020004" pitchFamily="50" charset="-127"/>
                          <a:ea typeface="맑은 고딕" panose="020B0503020000020004" pitchFamily="50" charset="-127"/>
                          <a:cs typeface="굴림" panose="020B0600000101010101" pitchFamily="50" charset="-127"/>
                        </a:rPr>
                        <a:t>XX</a:t>
                      </a:r>
                      <a:r>
                        <a:rPr lang="en-US" sz="1200" b="1" dirty="0">
                          <a:effectLst/>
                          <a:latin typeface="맑은 고딕" panose="020B0503020000020004" pitchFamily="50" charset="-127"/>
                          <a:ea typeface="맑은 고딕" panose="020B0503020000020004" pitchFamily="50" charset="-127"/>
                          <a:cs typeface="굴림" panose="020B0600000101010101" pitchFamily="50" charset="-127"/>
                        </a:rPr>
                        <a:t>   </a:t>
                      </a:r>
                    </a:p>
                    <a:p>
                      <a:pPr algn="l" latinLnBrk="1">
                        <a:spcAft>
                          <a:spcPts val="0"/>
                        </a:spcAft>
                      </a:pPr>
                      <a:r>
                        <a:rPr lang="en-US" sz="1200" b="0" dirty="0">
                          <a:effectLst/>
                          <a:latin typeface="맑은 고딕" panose="020B0503020000020004" pitchFamily="50" charset="-127"/>
                          <a:ea typeface="맑은 고딕" panose="020B0503020000020004" pitchFamily="50" charset="-127"/>
                          <a:cs typeface="굴림" panose="020B0600000101010101" pitchFamily="50" charset="-127"/>
                        </a:rPr>
                        <a:t>(XX varies as number)</a:t>
                      </a:r>
                      <a:endParaRPr lang="ko-KR" sz="1200" b="1" dirty="0">
                        <a:effectLst/>
                        <a:latin typeface="맑은 고딕" panose="020B0503020000020004" pitchFamily="50" charset="-127"/>
                        <a:ea typeface="맑은 고딕" panose="020B0503020000020004" pitchFamily="50" charset="-127"/>
                        <a:cs typeface="굴림" panose="020B0600000101010101" pitchFamily="50" charset="-127"/>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4322222"/>
                  </a:ext>
                </a:extLst>
              </a:tr>
              <a:tr h="380403">
                <a:tc>
                  <a:txBody>
                    <a:bodyPr/>
                    <a:lstStyle/>
                    <a:p>
                      <a:pPr algn="l" latinLnBrk="1">
                        <a:spcAft>
                          <a:spcPts val="0"/>
                        </a:spcAft>
                      </a:pPr>
                      <a:r>
                        <a:rPr lang="en-US" sz="1200" b="1">
                          <a:effectLst/>
                          <a:latin typeface="맑은 고딕" panose="020B0503020000020004" pitchFamily="50" charset="-127"/>
                          <a:ea typeface="맑은 고딕" panose="020B0503020000020004" pitchFamily="50" charset="-127"/>
                          <a:cs typeface="굴림" panose="020B0600000101010101" pitchFamily="50" charset="-127"/>
                        </a:rPr>
                        <a:t>NEW PW</a:t>
                      </a:r>
                      <a:endParaRPr lang="ko-KR" sz="1200">
                        <a:effectLst/>
                        <a:latin typeface="맑은 고딕" panose="020B0503020000020004" pitchFamily="50" charset="-127"/>
                        <a:ea typeface="맑은 고딕" panose="020B0503020000020004" pitchFamily="50" charset="-127"/>
                        <a:cs typeface="굴림" panose="020B0600000101010101" pitchFamily="50" charset="-127"/>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latinLnBrk="1">
                        <a:spcAft>
                          <a:spcPts val="0"/>
                        </a:spcAft>
                      </a:pPr>
                      <a:r>
                        <a:rPr lang="en-US" sz="1200" dirty="0">
                          <a:effectLst/>
                          <a:latin typeface="맑은 고딕" panose="020B0503020000020004" pitchFamily="50" charset="-127"/>
                          <a:ea typeface="맑은 고딕" panose="020B0503020000020004" pitchFamily="50" charset="-127"/>
                          <a:cs typeface="굴림" panose="020B0600000101010101" pitchFamily="50" charset="-127"/>
                        </a:rPr>
                        <a:t>profile19!</a:t>
                      </a:r>
                      <a:endParaRPr lang="ko-KR" sz="12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3580316"/>
                  </a:ext>
                </a:extLst>
              </a:tr>
            </a:tbl>
          </a:graphicData>
        </a:graphic>
      </p:graphicFrame>
    </p:spTree>
    <p:extLst>
      <p:ext uri="{BB962C8B-B14F-4D97-AF65-F5344CB8AC3E}">
        <p14:creationId xmlns:p14="http://schemas.microsoft.com/office/powerpoint/2010/main" val="3093007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2-2. Configure </a:t>
            </a:r>
            <a:r>
              <a:rPr lang="en-US" dirty="0" err="1"/>
              <a:t>login_information.json</a:t>
            </a:r>
            <a:r>
              <a:rPr lang="en-US" dirty="0"/>
              <a:t> </a:t>
            </a:r>
            <a:r>
              <a:rPr lang="en-US" altLang="ko-KR" dirty="0"/>
              <a:t>(Must)</a:t>
            </a:r>
            <a:endParaRPr lang="en-US" dirty="0"/>
          </a:p>
        </p:txBody>
      </p:sp>
      <p:sp>
        <p:nvSpPr>
          <p:cNvPr id="7" name="Text Placeholder">
            <a:extLst>
              <a:ext uri="{FF2B5EF4-FFF2-40B4-BE49-F238E27FC236}">
                <a16:creationId xmlns:a16="http://schemas.microsoft.com/office/drawing/2014/main" id="{83707C15-D5BC-4CDA-8F47-CD64DDD171C3}"/>
              </a:ext>
            </a:extLst>
          </p:cNvPr>
          <p:cNvSpPr txBox="1">
            <a:spLocks/>
          </p:cNvSpPr>
          <p:nvPr/>
        </p:nvSpPr>
        <p:spPr>
          <a:xfrm>
            <a:off x="660972" y="1502010"/>
            <a:ext cx="11186477" cy="885249"/>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altLang="ko-KR" sz="1600" b="1" dirty="0"/>
              <a:t>Step 1 : </a:t>
            </a:r>
            <a:r>
              <a:rPr lang="en-US" altLang="ko-KR" sz="1600" dirty="0"/>
              <a:t>Open ‘</a:t>
            </a:r>
            <a:r>
              <a:rPr lang="en-US" altLang="ko-KR" sz="1600" dirty="0" err="1"/>
              <a:t>login_information.json</a:t>
            </a:r>
            <a:r>
              <a:rPr lang="en-US" altLang="ko-KR" sz="1600" dirty="0"/>
              <a:t>’ file in asset folder with notepad. </a:t>
            </a:r>
          </a:p>
          <a:p>
            <a:r>
              <a:rPr lang="en-US" altLang="ko-KR" sz="1600" b="1" dirty="0"/>
              <a:t>Step 2 : </a:t>
            </a:r>
            <a:r>
              <a:rPr lang="en-US" altLang="ko-KR" sz="1600" dirty="0"/>
              <a:t>Modify yellow part, and save. Values must be padded with quotation mark (“).</a:t>
            </a:r>
          </a:p>
        </p:txBody>
      </p:sp>
      <p:sp>
        <p:nvSpPr>
          <p:cNvPr id="2" name="Rectangle 1">
            <a:extLst>
              <a:ext uri="{FF2B5EF4-FFF2-40B4-BE49-F238E27FC236}">
                <a16:creationId xmlns:a16="http://schemas.microsoft.com/office/drawing/2014/main" id="{CB440255-3B41-4D12-B0E1-2CFCAC5E413F}"/>
              </a:ext>
            </a:extLst>
          </p:cNvPr>
          <p:cNvSpPr/>
          <p:nvPr/>
        </p:nvSpPr>
        <p:spPr>
          <a:xfrm>
            <a:off x="1239198" y="2869866"/>
            <a:ext cx="5609596" cy="2308324"/>
          </a:xfrm>
          <a:prstGeom prst="rect">
            <a:avLst/>
          </a:prstGeom>
        </p:spPr>
        <p:txBody>
          <a:bodyPr wrap="square">
            <a:spAutoFit/>
          </a:bodyPr>
          <a:lstStyle/>
          <a:p>
            <a:endParaRPr lang="en-US" altLang="ko-KR" sz="1800" b="1" dirty="0"/>
          </a:p>
          <a:p>
            <a:r>
              <a:rPr lang="en-US" altLang="ko-KR" sz="1800" b="1" dirty="0"/>
              <a:t>{</a:t>
            </a:r>
          </a:p>
          <a:p>
            <a:r>
              <a:rPr lang="en-US" altLang="ko-KR" sz="1800" b="1" dirty="0"/>
              <a:t>  "ID" : “</a:t>
            </a:r>
            <a:r>
              <a:rPr lang="en-US" altLang="ko-KR" sz="1800" b="1" dirty="0" err="1">
                <a:solidFill>
                  <a:schemeClr val="accent1"/>
                </a:solidFill>
              </a:rPr>
              <a:t>YourID</a:t>
            </a:r>
            <a:r>
              <a:rPr lang="en-US" altLang="ko-KR" sz="1800" b="1" dirty="0"/>
              <a:t>",</a:t>
            </a:r>
          </a:p>
          <a:p>
            <a:r>
              <a:rPr lang="en-US" altLang="ko-KR" sz="1800" b="1" dirty="0"/>
              <a:t>  "Password" : “</a:t>
            </a:r>
            <a:r>
              <a:rPr lang="en-US" altLang="ko-KR" sz="1800" b="1" dirty="0">
                <a:solidFill>
                  <a:schemeClr val="accent1"/>
                </a:solidFill>
              </a:rPr>
              <a:t>Your PW</a:t>
            </a:r>
            <a:r>
              <a:rPr lang="en-US" altLang="ko-KR" sz="1800" b="1" dirty="0"/>
              <a:t>",</a:t>
            </a:r>
          </a:p>
          <a:p>
            <a:r>
              <a:rPr lang="en-US" altLang="ko-KR" sz="1800" b="1" dirty="0"/>
              <a:t>  "MU" : “</a:t>
            </a:r>
            <a:r>
              <a:rPr lang="en-US" altLang="ko-KR" sz="1800" b="1" dirty="0">
                <a:solidFill>
                  <a:schemeClr val="accent1"/>
                </a:solidFill>
              </a:rPr>
              <a:t>Your MU</a:t>
            </a:r>
            <a:r>
              <a:rPr lang="en-US" altLang="ko-KR" sz="1800" b="1" dirty="0"/>
              <a:t>",</a:t>
            </a:r>
          </a:p>
          <a:p>
            <a:r>
              <a:rPr lang="en-US" altLang="ko-KR" sz="1800" b="1" dirty="0"/>
              <a:t>  "</a:t>
            </a:r>
            <a:r>
              <a:rPr lang="en-US" altLang="ko-KR" sz="1800" b="1" dirty="0" err="1"/>
              <a:t>Countrycode</a:t>
            </a:r>
            <a:r>
              <a:rPr lang="en-US" altLang="ko-KR" sz="1800" b="1" dirty="0"/>
              <a:t>" : “</a:t>
            </a:r>
            <a:r>
              <a:rPr lang="en-US" altLang="ko-KR" sz="1800" b="1" dirty="0">
                <a:solidFill>
                  <a:schemeClr val="accent1"/>
                </a:solidFill>
              </a:rPr>
              <a:t>Your </a:t>
            </a:r>
            <a:r>
              <a:rPr lang="en-US" altLang="ko-KR" sz="1800" b="1" dirty="0" err="1">
                <a:solidFill>
                  <a:schemeClr val="accent1"/>
                </a:solidFill>
              </a:rPr>
              <a:t>Contrycode</a:t>
            </a:r>
            <a:r>
              <a:rPr lang="en-US" altLang="ko-KR" sz="1800" b="1" dirty="0"/>
              <a:t>",</a:t>
            </a:r>
          </a:p>
          <a:p>
            <a:r>
              <a:rPr lang="en-US" altLang="ko-KR" sz="1800" b="1" dirty="0"/>
              <a:t>  "</a:t>
            </a:r>
            <a:r>
              <a:rPr lang="en-US" altLang="ko-KR" sz="1800" b="1" dirty="0" err="1"/>
              <a:t>inumber</a:t>
            </a:r>
            <a:r>
              <a:rPr lang="en-US" altLang="ko-KR" sz="1800" b="1" dirty="0"/>
              <a:t>" : “</a:t>
            </a:r>
            <a:r>
              <a:rPr lang="en-US" altLang="ko-KR" sz="1800" b="1" dirty="0">
                <a:solidFill>
                  <a:schemeClr val="accent1"/>
                </a:solidFill>
              </a:rPr>
              <a:t>Your </a:t>
            </a:r>
            <a:r>
              <a:rPr lang="en-US" altLang="ko-KR" sz="1800" b="1" dirty="0" err="1">
                <a:solidFill>
                  <a:schemeClr val="accent1"/>
                </a:solidFill>
              </a:rPr>
              <a:t>inumber</a:t>
            </a:r>
            <a:r>
              <a:rPr lang="en-US" altLang="ko-KR" sz="1800" b="1" dirty="0"/>
              <a:t>"</a:t>
            </a:r>
          </a:p>
          <a:p>
            <a:r>
              <a:rPr lang="en-US" altLang="ko-KR" sz="1800" b="1" dirty="0"/>
              <a:t>}</a:t>
            </a:r>
          </a:p>
        </p:txBody>
      </p:sp>
      <p:sp>
        <p:nvSpPr>
          <p:cNvPr id="8" name="Rectangle 7">
            <a:extLst>
              <a:ext uri="{FF2B5EF4-FFF2-40B4-BE49-F238E27FC236}">
                <a16:creationId xmlns:a16="http://schemas.microsoft.com/office/drawing/2014/main" id="{11A75A17-3480-4085-94DC-AB69B3FBAFC1}"/>
              </a:ext>
            </a:extLst>
          </p:cNvPr>
          <p:cNvSpPr/>
          <p:nvPr/>
        </p:nvSpPr>
        <p:spPr>
          <a:xfrm>
            <a:off x="6237853" y="2905153"/>
            <a:ext cx="5609596" cy="2308324"/>
          </a:xfrm>
          <a:prstGeom prst="rect">
            <a:avLst/>
          </a:prstGeom>
        </p:spPr>
        <p:txBody>
          <a:bodyPr wrap="square">
            <a:spAutoFit/>
          </a:bodyPr>
          <a:lstStyle/>
          <a:p>
            <a:endParaRPr lang="en-US" altLang="ko-KR" sz="1800" b="1" dirty="0"/>
          </a:p>
          <a:p>
            <a:r>
              <a:rPr lang="en-US" altLang="ko-KR" sz="1800" b="1" dirty="0"/>
              <a:t>{example</a:t>
            </a:r>
          </a:p>
          <a:p>
            <a:r>
              <a:rPr lang="en-US" altLang="ko-KR" sz="1800" b="1" dirty="0"/>
              <a:t>  "ID" : “</a:t>
            </a:r>
            <a:r>
              <a:rPr lang="en-US" altLang="ko-KR" sz="1800" b="1" dirty="0">
                <a:solidFill>
                  <a:schemeClr val="accent1"/>
                </a:solidFill>
              </a:rPr>
              <a:t>sapdcr02</a:t>
            </a:r>
            <a:r>
              <a:rPr lang="en-US" altLang="ko-KR" sz="1800" b="1" dirty="0"/>
              <a:t>",</a:t>
            </a:r>
          </a:p>
          <a:p>
            <a:r>
              <a:rPr lang="en-US" altLang="ko-KR" sz="1800" b="1" dirty="0"/>
              <a:t>  "Password" : “</a:t>
            </a:r>
            <a:r>
              <a:rPr lang="en-US" altLang="ko-KR" sz="1800" b="1" dirty="0">
                <a:solidFill>
                  <a:schemeClr val="accent1"/>
                </a:solidFill>
              </a:rPr>
              <a:t>profile19!</a:t>
            </a:r>
            <a:r>
              <a:rPr lang="en-US" altLang="ko-KR" sz="1800" b="1" dirty="0"/>
              <a:t>",</a:t>
            </a:r>
          </a:p>
          <a:p>
            <a:r>
              <a:rPr lang="en-US" altLang="ko-KR" sz="1800" b="1" dirty="0"/>
              <a:t>  "MU" : “</a:t>
            </a:r>
            <a:r>
              <a:rPr lang="en-US" altLang="ko-KR" sz="1800" b="1" dirty="0">
                <a:solidFill>
                  <a:schemeClr val="accent1"/>
                </a:solidFill>
              </a:rPr>
              <a:t>KOREA</a:t>
            </a:r>
            <a:r>
              <a:rPr lang="en-US" altLang="ko-KR" sz="1800" b="1" dirty="0"/>
              <a:t>",</a:t>
            </a:r>
          </a:p>
          <a:p>
            <a:r>
              <a:rPr lang="en-US" altLang="ko-KR" sz="1800" b="1" dirty="0"/>
              <a:t>  "</a:t>
            </a:r>
            <a:r>
              <a:rPr lang="en-US" altLang="ko-KR" sz="1800" b="1" dirty="0" err="1"/>
              <a:t>Countrycode</a:t>
            </a:r>
            <a:r>
              <a:rPr lang="en-US" altLang="ko-KR" sz="1800" b="1" dirty="0"/>
              <a:t>" : “</a:t>
            </a:r>
            <a:r>
              <a:rPr lang="en-US" altLang="ko-KR" sz="1800" b="1" dirty="0">
                <a:solidFill>
                  <a:schemeClr val="accent1"/>
                </a:solidFill>
              </a:rPr>
              <a:t>82</a:t>
            </a:r>
            <a:r>
              <a:rPr lang="en-US" altLang="ko-KR" sz="1800" b="1" dirty="0"/>
              <a:t>",</a:t>
            </a:r>
          </a:p>
          <a:p>
            <a:r>
              <a:rPr lang="en-US" altLang="ko-KR" sz="1800" b="1" dirty="0"/>
              <a:t>  "</a:t>
            </a:r>
            <a:r>
              <a:rPr lang="en-US" altLang="ko-KR" sz="1800" b="1" dirty="0" err="1"/>
              <a:t>inumber</a:t>
            </a:r>
            <a:r>
              <a:rPr lang="en-US" altLang="ko-KR" sz="1800" b="1" dirty="0"/>
              <a:t>" : “</a:t>
            </a:r>
            <a:r>
              <a:rPr lang="en-US" altLang="ko-KR" sz="1800" b="1" dirty="0">
                <a:solidFill>
                  <a:schemeClr val="accent1"/>
                </a:solidFill>
              </a:rPr>
              <a:t>I355906</a:t>
            </a:r>
            <a:r>
              <a:rPr lang="en-US" altLang="ko-KR" sz="1800" b="1" dirty="0"/>
              <a:t>"</a:t>
            </a:r>
          </a:p>
          <a:p>
            <a:r>
              <a:rPr lang="en-US" altLang="ko-KR" sz="1800" b="1" dirty="0"/>
              <a:t>}</a:t>
            </a:r>
          </a:p>
        </p:txBody>
      </p:sp>
    </p:spTree>
    <p:extLst>
      <p:ext uri="{BB962C8B-B14F-4D97-AF65-F5344CB8AC3E}">
        <p14:creationId xmlns:p14="http://schemas.microsoft.com/office/powerpoint/2010/main" val="372168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2-2. Configure up-to-date tax_finder.xlsx (Required)</a:t>
            </a:r>
          </a:p>
        </p:txBody>
      </p:sp>
      <p:sp>
        <p:nvSpPr>
          <p:cNvPr id="7" name="Text Placeholder">
            <a:extLst>
              <a:ext uri="{FF2B5EF4-FFF2-40B4-BE49-F238E27FC236}">
                <a16:creationId xmlns:a16="http://schemas.microsoft.com/office/drawing/2014/main" id="{83707C15-D5BC-4CDA-8F47-CD64DDD171C3}"/>
              </a:ext>
            </a:extLst>
          </p:cNvPr>
          <p:cNvSpPr txBox="1">
            <a:spLocks/>
          </p:cNvSpPr>
          <p:nvPr/>
        </p:nvSpPr>
        <p:spPr>
          <a:xfrm>
            <a:off x="660973" y="1416093"/>
            <a:ext cx="6284113" cy="2012907"/>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pPr>
              <a:lnSpc>
                <a:spcPct val="150000"/>
              </a:lnSpc>
            </a:pPr>
            <a:r>
              <a:rPr lang="en-US" altLang="ko-KR" sz="1600" dirty="0"/>
              <a:t>DCR crawler has feature that checks duplicated Tax numbers.</a:t>
            </a:r>
            <a:br>
              <a:rPr lang="en-US" altLang="ko-KR" sz="1600" dirty="0"/>
            </a:br>
            <a:r>
              <a:rPr lang="en-US" altLang="ko-KR" sz="1600" dirty="0"/>
              <a:t>Once crawler extracts Tax number from result, crawler compares tax number with ‘tax_finder.xlsx’. </a:t>
            </a:r>
            <a:br>
              <a:rPr lang="en-US" altLang="ko-KR" sz="1600" dirty="0"/>
            </a:br>
            <a:r>
              <a:rPr lang="en-US" altLang="ko-KR" sz="1600" dirty="0"/>
              <a:t>Thus, </a:t>
            </a:r>
            <a:r>
              <a:rPr lang="en-US" altLang="ko-KR" sz="1600" b="1" dirty="0"/>
              <a:t>configure tax_finder.xlsx</a:t>
            </a:r>
            <a:r>
              <a:rPr lang="en-US" altLang="ko-KR" sz="1600" dirty="0"/>
              <a:t> is required. </a:t>
            </a:r>
          </a:p>
          <a:p>
            <a:br>
              <a:rPr lang="en-US" altLang="ko-KR" sz="1600" dirty="0"/>
            </a:br>
            <a:r>
              <a:rPr lang="en-US" altLang="ko-KR" sz="1600" dirty="0"/>
              <a:t> </a:t>
            </a:r>
            <a:r>
              <a:rPr lang="en-US" altLang="ko-KR" sz="1600" b="1" dirty="0"/>
              <a:t>Step 1 : </a:t>
            </a:r>
            <a:r>
              <a:rPr lang="en-US" altLang="ko-KR" sz="1600" dirty="0"/>
              <a:t>Request your region’s BP#, Tax, CRM name record to       </a:t>
            </a:r>
            <a:br>
              <a:rPr lang="en-US" altLang="ko-KR" sz="1600" dirty="0"/>
            </a:br>
            <a:r>
              <a:rPr lang="en-US" altLang="ko-KR" sz="1600" dirty="0"/>
              <a:t>               Data Team.</a:t>
            </a:r>
          </a:p>
          <a:p>
            <a:r>
              <a:rPr lang="en-US" altLang="ko-KR" sz="1600" b="1" dirty="0"/>
              <a:t> Step 2 : </a:t>
            </a:r>
            <a:r>
              <a:rPr lang="en-US" altLang="ko-KR" sz="1600" dirty="0"/>
              <a:t>Copy and paste your data. </a:t>
            </a:r>
          </a:p>
          <a:p>
            <a:r>
              <a:rPr lang="en-US" altLang="ko-KR" sz="1400" b="1" dirty="0"/>
              <a:t>  </a:t>
            </a:r>
            <a:r>
              <a:rPr lang="en-US" altLang="ko-KR" sz="1400" b="1" dirty="0">
                <a:solidFill>
                  <a:schemeClr val="tx1">
                    <a:lumMod val="65000"/>
                    <a:lumOff val="35000"/>
                  </a:schemeClr>
                </a:solidFill>
              </a:rPr>
              <a:t>* Column names should not be changed.</a:t>
            </a:r>
          </a:p>
        </p:txBody>
      </p:sp>
      <p:pic>
        <p:nvPicPr>
          <p:cNvPr id="3" name="Picture 2">
            <a:extLst>
              <a:ext uri="{FF2B5EF4-FFF2-40B4-BE49-F238E27FC236}">
                <a16:creationId xmlns:a16="http://schemas.microsoft.com/office/drawing/2014/main" id="{4FC2AA01-2AC0-4F3B-8EC7-257C5864F63F}"/>
              </a:ext>
            </a:extLst>
          </p:cNvPr>
          <p:cNvPicPr>
            <a:picLocks noChangeAspect="1"/>
          </p:cNvPicPr>
          <p:nvPr/>
        </p:nvPicPr>
        <p:blipFill>
          <a:blip r:embed="rId2"/>
          <a:stretch>
            <a:fillRect/>
          </a:stretch>
        </p:blipFill>
        <p:spPr>
          <a:xfrm>
            <a:off x="7246666" y="1858718"/>
            <a:ext cx="4287537" cy="4611890"/>
          </a:xfrm>
          <a:prstGeom prst="rect">
            <a:avLst/>
          </a:prstGeom>
        </p:spPr>
      </p:pic>
    </p:spTree>
    <p:extLst>
      <p:ext uri="{BB962C8B-B14F-4D97-AF65-F5344CB8AC3E}">
        <p14:creationId xmlns:p14="http://schemas.microsoft.com/office/powerpoint/2010/main" val="312678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2-3. Configure massive.xlsx </a:t>
            </a:r>
            <a:r>
              <a:rPr lang="en-US" altLang="ko-KR" dirty="0"/>
              <a:t>(Optional)</a:t>
            </a:r>
            <a:endParaRPr lang="en-US" dirty="0"/>
          </a:p>
        </p:txBody>
      </p:sp>
      <p:sp>
        <p:nvSpPr>
          <p:cNvPr id="7" name="Text Placeholder">
            <a:extLst>
              <a:ext uri="{FF2B5EF4-FFF2-40B4-BE49-F238E27FC236}">
                <a16:creationId xmlns:a16="http://schemas.microsoft.com/office/drawing/2014/main" id="{83707C15-D5BC-4CDA-8F47-CD64DDD171C3}"/>
              </a:ext>
            </a:extLst>
          </p:cNvPr>
          <p:cNvSpPr txBox="1">
            <a:spLocks/>
          </p:cNvSpPr>
          <p:nvPr/>
        </p:nvSpPr>
        <p:spPr>
          <a:xfrm>
            <a:off x="660973" y="1502010"/>
            <a:ext cx="5707170" cy="4223876"/>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pPr>
              <a:lnSpc>
                <a:spcPct val="150000"/>
              </a:lnSpc>
            </a:pPr>
            <a:r>
              <a:rPr lang="en-US" altLang="ko-KR" sz="1600" dirty="0"/>
              <a:t>DCR crawler has massive search feature, which puts search term automatically in loop.</a:t>
            </a:r>
          </a:p>
          <a:p>
            <a:pPr>
              <a:lnSpc>
                <a:spcPct val="150000"/>
              </a:lnSpc>
            </a:pPr>
            <a:r>
              <a:rPr lang="en-US" altLang="ko-KR" sz="1600" b="1" dirty="0"/>
              <a:t>Step 1 : </a:t>
            </a:r>
            <a:r>
              <a:rPr lang="en-US" altLang="ko-KR" sz="1600" dirty="0"/>
              <a:t>Open \asset \ static \ massive.xlsx</a:t>
            </a:r>
            <a:br>
              <a:rPr lang="en-US" altLang="ko-KR" sz="1600" dirty="0"/>
            </a:br>
            <a:r>
              <a:rPr lang="en-US" altLang="ko-KR" sz="1600" b="1" dirty="0"/>
              <a:t>Step 2 : </a:t>
            </a:r>
            <a:r>
              <a:rPr lang="en-US" altLang="ko-KR" sz="1600" dirty="0"/>
              <a:t>Copy and save search term as you want. And save. </a:t>
            </a:r>
          </a:p>
          <a:p>
            <a:pPr>
              <a:lnSpc>
                <a:spcPct val="150000"/>
              </a:lnSpc>
            </a:pPr>
            <a:r>
              <a:rPr lang="en-US" altLang="ko-KR" sz="1400" b="1" dirty="0">
                <a:solidFill>
                  <a:schemeClr val="tx1">
                    <a:lumMod val="65000"/>
                    <a:lumOff val="35000"/>
                  </a:schemeClr>
                </a:solidFill>
              </a:rPr>
              <a:t>  * If you put corresponding ORG_ID in column, and supportive     </a:t>
            </a:r>
            <a:br>
              <a:rPr lang="en-US" altLang="ko-KR" sz="1400" b="1" dirty="0">
                <a:solidFill>
                  <a:schemeClr val="tx1">
                    <a:lumMod val="65000"/>
                    <a:lumOff val="35000"/>
                  </a:schemeClr>
                </a:solidFill>
              </a:rPr>
            </a:br>
            <a:r>
              <a:rPr lang="en-US" altLang="ko-KR" sz="1400" b="1" dirty="0">
                <a:solidFill>
                  <a:schemeClr val="tx1">
                    <a:lumMod val="65000"/>
                    <a:lumOff val="35000"/>
                  </a:schemeClr>
                </a:solidFill>
              </a:rPr>
              <a:t>    information, Will show you in terminal. </a:t>
            </a:r>
          </a:p>
        </p:txBody>
      </p:sp>
      <p:pic>
        <p:nvPicPr>
          <p:cNvPr id="2" name="Picture 1">
            <a:extLst>
              <a:ext uri="{FF2B5EF4-FFF2-40B4-BE49-F238E27FC236}">
                <a16:creationId xmlns:a16="http://schemas.microsoft.com/office/drawing/2014/main" id="{CB743BD0-FD8B-46A7-B303-0F45DECF9BE0}"/>
              </a:ext>
            </a:extLst>
          </p:cNvPr>
          <p:cNvPicPr>
            <a:picLocks noChangeAspect="1"/>
          </p:cNvPicPr>
          <p:nvPr/>
        </p:nvPicPr>
        <p:blipFill rotWithShape="1">
          <a:blip r:embed="rId2"/>
          <a:srcRect r="5847"/>
          <a:stretch/>
        </p:blipFill>
        <p:spPr>
          <a:xfrm>
            <a:off x="6549325" y="1040184"/>
            <a:ext cx="4908677" cy="5030119"/>
          </a:xfrm>
          <a:prstGeom prst="rect">
            <a:avLst/>
          </a:prstGeom>
        </p:spPr>
      </p:pic>
    </p:spTree>
    <p:extLst>
      <p:ext uri="{BB962C8B-B14F-4D97-AF65-F5344CB8AC3E}">
        <p14:creationId xmlns:p14="http://schemas.microsoft.com/office/powerpoint/2010/main" val="4141865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normAutofit/>
          </a:bodyPr>
          <a:lstStyle/>
          <a:p>
            <a:pPr lvl="0"/>
            <a:r>
              <a:rPr lang="en-US" dirty="0">
                <a:solidFill>
                  <a:schemeClr val="accent1"/>
                </a:solidFill>
              </a:rPr>
              <a:t>How to Run &amp; Use?</a:t>
            </a:r>
            <a:endParaRPr lang="en-US" dirty="0"/>
          </a:p>
          <a:p>
            <a:pPr lvl="1">
              <a:buClr>
                <a:srgbClr val="F0AB00"/>
              </a:buClr>
            </a:pPr>
            <a:endParaRPr lang="en-US" altLang="ko-KR" dirty="0">
              <a:solidFill>
                <a:srgbClr val="FFFFFF"/>
              </a:solidFill>
            </a:endParaRPr>
          </a:p>
          <a:p>
            <a:pPr lvl="1">
              <a:buClr>
                <a:srgbClr val="F0AB00"/>
              </a:buClr>
            </a:pPr>
            <a:endParaRPr lang="en-US" altLang="ko-KR" dirty="0">
              <a:solidFill>
                <a:srgbClr val="FFFFFF"/>
              </a:solidFill>
            </a:endParaRPr>
          </a:p>
          <a:p>
            <a:pPr lvl="1">
              <a:buClr>
                <a:srgbClr val="F0AB00"/>
              </a:buClr>
            </a:pPr>
            <a:r>
              <a:rPr lang="en-US" altLang="ko-KR" dirty="0">
                <a:solidFill>
                  <a:srgbClr val="FFFFFF"/>
                </a:solidFill>
              </a:rPr>
              <a:t>It’s really easy.</a:t>
            </a:r>
          </a:p>
          <a:p>
            <a:pPr lvl="1">
              <a:buClr>
                <a:srgbClr val="F0AB00"/>
              </a:buClr>
            </a:pPr>
            <a:r>
              <a:rPr lang="en-US" altLang="ko-KR" dirty="0">
                <a:solidFill>
                  <a:srgbClr val="FFFFFF"/>
                </a:solidFill>
              </a:rPr>
              <a:t>Just remember, “python classkisline.py”</a:t>
            </a:r>
          </a:p>
          <a:p>
            <a:pPr lvl="1">
              <a:buClr>
                <a:srgbClr val="F0AB00"/>
              </a:buClr>
            </a:pPr>
            <a:r>
              <a:rPr lang="en-US" altLang="ko-KR" dirty="0">
                <a:solidFill>
                  <a:srgbClr val="FFFFFF"/>
                </a:solidFill>
              </a:rPr>
              <a:t>It’s Simple as SAP’s “RUN SIMPLE”.</a:t>
            </a:r>
          </a:p>
          <a:p>
            <a:pPr lvl="1">
              <a:buClr>
                <a:srgbClr val="F0AB00"/>
              </a:buClr>
            </a:pPr>
            <a:endParaRPr lang="en-US" altLang="ko-KR" dirty="0">
              <a:solidFill>
                <a:srgbClr val="FFFFFF"/>
              </a:solidFill>
            </a:endParaRPr>
          </a:p>
          <a:p>
            <a:pPr lvl="1">
              <a:buClr>
                <a:srgbClr val="F0AB00"/>
              </a:buClr>
            </a:pPr>
            <a:endParaRPr lang="en-US" altLang="ko-KR" dirty="0">
              <a:solidFill>
                <a:srgbClr val="FFFFFF"/>
              </a:solidFill>
            </a:endParaRPr>
          </a:p>
        </p:txBody>
      </p:sp>
    </p:spTree>
    <p:extLst>
      <p:ext uri="{BB962C8B-B14F-4D97-AF65-F5344CB8AC3E}">
        <p14:creationId xmlns:p14="http://schemas.microsoft.com/office/powerpoint/2010/main" val="2953358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3-1. Go to your directory, and Run C</a:t>
            </a:r>
            <a:r>
              <a:rPr lang="en-US" altLang="ko-KR" dirty="0"/>
              <a:t>rawler</a:t>
            </a:r>
            <a:r>
              <a:rPr lang="en-US" dirty="0"/>
              <a:t> in Terminal</a:t>
            </a:r>
          </a:p>
        </p:txBody>
      </p:sp>
      <p:sp>
        <p:nvSpPr>
          <p:cNvPr id="10" name="Text Placeholder">
            <a:extLst>
              <a:ext uri="{FF2B5EF4-FFF2-40B4-BE49-F238E27FC236}">
                <a16:creationId xmlns:a16="http://schemas.microsoft.com/office/drawing/2014/main" id="{3D15B96E-A3EA-4059-8688-7DE57D89599D}"/>
              </a:ext>
            </a:extLst>
          </p:cNvPr>
          <p:cNvSpPr txBox="1">
            <a:spLocks/>
          </p:cNvSpPr>
          <p:nvPr/>
        </p:nvSpPr>
        <p:spPr>
          <a:xfrm>
            <a:off x="660974" y="1632639"/>
            <a:ext cx="4427558" cy="3037333"/>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altLang="ko-KR" sz="1600" b="1" dirty="0"/>
              <a:t>Step 1 : </a:t>
            </a:r>
            <a:r>
              <a:rPr lang="en-US" altLang="ko-KR" sz="1600" dirty="0"/>
              <a:t>Open Terminal.</a:t>
            </a:r>
          </a:p>
          <a:p>
            <a:r>
              <a:rPr lang="en-US" altLang="ko-KR" sz="1600" b="1" dirty="0"/>
              <a:t>Step 2 : </a:t>
            </a:r>
            <a:r>
              <a:rPr lang="en-US" altLang="ko-KR" sz="1600" dirty="0"/>
              <a:t>Move to your directory that contain  </a:t>
            </a:r>
            <a:br>
              <a:rPr lang="en-US" altLang="ko-KR" sz="1600" dirty="0"/>
            </a:br>
            <a:r>
              <a:rPr lang="en-US" altLang="ko-KR" sz="1600" dirty="0"/>
              <a:t>              crawler using (cd) keyword.</a:t>
            </a:r>
          </a:p>
          <a:p>
            <a:r>
              <a:rPr lang="en-US" altLang="ko-KR" sz="1600" b="1" dirty="0"/>
              <a:t>Step 3 : </a:t>
            </a:r>
            <a:r>
              <a:rPr lang="en-US" altLang="ko-KR" sz="1600" dirty="0"/>
              <a:t>Type “python dcr.py”.</a:t>
            </a:r>
            <a:br>
              <a:rPr lang="en-US" altLang="ko-KR" sz="1600" dirty="0"/>
            </a:br>
            <a:r>
              <a:rPr lang="en-US" altLang="ko-KR" sz="1600" dirty="0"/>
              <a:t>              (or use autocomplete by press Tab,</a:t>
            </a:r>
            <a:br>
              <a:rPr lang="en-US" altLang="ko-KR" sz="1600" dirty="0"/>
            </a:br>
            <a:r>
              <a:rPr lang="en-US" altLang="ko-KR" sz="1600" dirty="0"/>
              <a:t>               </a:t>
            </a:r>
            <a:r>
              <a:rPr lang="en-US" altLang="ko-KR" sz="1600" dirty="0" err="1"/>
              <a:t>e.g</a:t>
            </a:r>
            <a:r>
              <a:rPr lang="en-US" altLang="ko-KR" sz="1600" dirty="0"/>
              <a:t> : ‘python k(Tab)’)</a:t>
            </a:r>
          </a:p>
          <a:p>
            <a:r>
              <a:rPr lang="en-US" altLang="ko-KR" sz="1600" b="1" dirty="0"/>
              <a:t>Step 4 : </a:t>
            </a:r>
            <a:r>
              <a:rPr lang="en-US" altLang="ko-KR" sz="1600" dirty="0"/>
              <a:t>PRESS ENTER, then it’ll run! </a:t>
            </a:r>
            <a:br>
              <a:rPr lang="en-US" altLang="ko-KR" sz="1600" dirty="0"/>
            </a:br>
            <a:r>
              <a:rPr lang="en-US" altLang="ko-KR" sz="1600" dirty="0"/>
              <a:t>              Run Simple!</a:t>
            </a:r>
          </a:p>
        </p:txBody>
      </p:sp>
      <p:pic>
        <p:nvPicPr>
          <p:cNvPr id="2" name="Picture 1">
            <a:extLst>
              <a:ext uri="{FF2B5EF4-FFF2-40B4-BE49-F238E27FC236}">
                <a16:creationId xmlns:a16="http://schemas.microsoft.com/office/drawing/2014/main" id="{90A9DE79-808B-46E1-BAEA-7AAC1D990195}"/>
              </a:ext>
            </a:extLst>
          </p:cNvPr>
          <p:cNvPicPr>
            <a:picLocks noChangeAspect="1"/>
          </p:cNvPicPr>
          <p:nvPr/>
        </p:nvPicPr>
        <p:blipFill>
          <a:blip r:embed="rId2"/>
          <a:stretch>
            <a:fillRect/>
          </a:stretch>
        </p:blipFill>
        <p:spPr>
          <a:xfrm>
            <a:off x="0" y="4390989"/>
            <a:ext cx="12195175" cy="1668743"/>
          </a:xfrm>
          <a:prstGeom prst="rect">
            <a:avLst/>
          </a:prstGeom>
        </p:spPr>
      </p:pic>
    </p:spTree>
    <p:extLst>
      <p:ext uri="{BB962C8B-B14F-4D97-AF65-F5344CB8AC3E}">
        <p14:creationId xmlns:p14="http://schemas.microsoft.com/office/powerpoint/2010/main" val="593713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3-2. Single search</a:t>
            </a:r>
          </a:p>
        </p:txBody>
      </p:sp>
      <p:sp>
        <p:nvSpPr>
          <p:cNvPr id="10" name="Text Placeholder">
            <a:extLst>
              <a:ext uri="{FF2B5EF4-FFF2-40B4-BE49-F238E27FC236}">
                <a16:creationId xmlns:a16="http://schemas.microsoft.com/office/drawing/2014/main" id="{3D15B96E-A3EA-4059-8688-7DE57D89599D}"/>
              </a:ext>
            </a:extLst>
          </p:cNvPr>
          <p:cNvSpPr txBox="1">
            <a:spLocks/>
          </p:cNvSpPr>
          <p:nvPr/>
        </p:nvSpPr>
        <p:spPr>
          <a:xfrm>
            <a:off x="660972" y="1502010"/>
            <a:ext cx="11186477" cy="4452476"/>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altLang="ko-KR" sz="1600" dirty="0"/>
              <a:t>When you run the crawler, Chrome will pop up. </a:t>
            </a:r>
          </a:p>
          <a:p>
            <a:r>
              <a:rPr lang="en-US" altLang="ko-KR" sz="1600" b="1" dirty="0"/>
              <a:t>Step 1 </a:t>
            </a:r>
            <a:r>
              <a:rPr lang="en-US" altLang="ko-KR" sz="1600" dirty="0"/>
              <a:t>: Put ‘search term’. </a:t>
            </a:r>
          </a:p>
          <a:p>
            <a:pPr lvl="1"/>
            <a:r>
              <a:rPr lang="en-US" altLang="ko-KR" sz="1400" dirty="0"/>
              <a:t>If you put ‘9999’, massive search mode will be turned on.</a:t>
            </a:r>
            <a:br>
              <a:rPr lang="en-US" altLang="ko-KR" sz="1400" dirty="0"/>
            </a:br>
            <a:r>
              <a:rPr lang="en-US" altLang="ko-KR" sz="1400" dirty="0"/>
              <a:t>Else, ‘1212’ will turn on Social Listening mode.</a:t>
            </a:r>
          </a:p>
          <a:p>
            <a:r>
              <a:rPr lang="en-US" altLang="ko-KR" sz="1600" b="1" dirty="0"/>
              <a:t>Step 2 </a:t>
            </a:r>
            <a:r>
              <a:rPr lang="en-US" altLang="ko-KR" sz="1600" dirty="0"/>
              <a:t>: Follow the direction on the terminal.</a:t>
            </a:r>
          </a:p>
          <a:p>
            <a:pPr lvl="1"/>
            <a:r>
              <a:rPr lang="en-US" altLang="ko-KR" sz="1400" dirty="0"/>
              <a:t>Put 0, If you want end the crawler.</a:t>
            </a:r>
          </a:p>
          <a:p>
            <a:pPr lvl="1"/>
            <a:r>
              <a:rPr lang="en-US" altLang="ko-KR" sz="1400" dirty="0"/>
              <a:t>Put new search term, if you want to continue searching.</a:t>
            </a:r>
          </a:p>
          <a:p>
            <a:r>
              <a:rPr lang="en-US" altLang="ko-KR" sz="1600" b="1" dirty="0"/>
              <a:t>Step 3 </a:t>
            </a:r>
            <a:r>
              <a:rPr lang="en-US" altLang="ko-KR" sz="1600" dirty="0"/>
              <a:t>: Go to EXCEL folder in directory and check the result.</a:t>
            </a:r>
          </a:p>
          <a:p>
            <a:pPr lvl="1"/>
            <a:r>
              <a:rPr lang="en-US" altLang="ko-KR" sz="1400" dirty="0"/>
              <a:t>Shortcut : Type “start .” in terminal. </a:t>
            </a:r>
          </a:p>
          <a:p>
            <a:r>
              <a:rPr lang="en-US" altLang="ko-KR" sz="1600" b="1" dirty="0"/>
              <a:t>Step 4 </a:t>
            </a:r>
            <a:r>
              <a:rPr lang="en-US" altLang="ko-KR" sz="1600" dirty="0"/>
              <a:t>: Click rows, and copy &amp; paste on DCR Template.</a:t>
            </a:r>
          </a:p>
          <a:p>
            <a:endParaRPr lang="en-US" altLang="ko-KR" sz="1600" dirty="0"/>
          </a:p>
          <a:p>
            <a:endParaRPr lang="en-US" altLang="ko-KR" sz="1600" dirty="0"/>
          </a:p>
        </p:txBody>
      </p:sp>
      <p:pic>
        <p:nvPicPr>
          <p:cNvPr id="3" name="Picture 2">
            <a:extLst>
              <a:ext uri="{FF2B5EF4-FFF2-40B4-BE49-F238E27FC236}">
                <a16:creationId xmlns:a16="http://schemas.microsoft.com/office/drawing/2014/main" id="{D373687D-FA8D-4976-B7BD-D2AED9EAC95D}"/>
              </a:ext>
            </a:extLst>
          </p:cNvPr>
          <p:cNvPicPr>
            <a:picLocks noChangeAspect="1"/>
          </p:cNvPicPr>
          <p:nvPr/>
        </p:nvPicPr>
        <p:blipFill>
          <a:blip r:embed="rId2"/>
          <a:stretch>
            <a:fillRect/>
          </a:stretch>
        </p:blipFill>
        <p:spPr>
          <a:xfrm>
            <a:off x="8395752" y="3202362"/>
            <a:ext cx="3151638" cy="3151638"/>
          </a:xfrm>
          <a:prstGeom prst="rect">
            <a:avLst/>
          </a:prstGeom>
        </p:spPr>
      </p:pic>
    </p:spTree>
    <p:extLst>
      <p:ext uri="{BB962C8B-B14F-4D97-AF65-F5344CB8AC3E}">
        <p14:creationId xmlns:p14="http://schemas.microsoft.com/office/powerpoint/2010/main" val="1925259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3-3. Massive Search</a:t>
            </a:r>
          </a:p>
        </p:txBody>
      </p:sp>
      <p:sp>
        <p:nvSpPr>
          <p:cNvPr id="10" name="Text Placeholder">
            <a:extLst>
              <a:ext uri="{FF2B5EF4-FFF2-40B4-BE49-F238E27FC236}">
                <a16:creationId xmlns:a16="http://schemas.microsoft.com/office/drawing/2014/main" id="{3D15B96E-A3EA-4059-8688-7DE57D89599D}"/>
              </a:ext>
            </a:extLst>
          </p:cNvPr>
          <p:cNvSpPr txBox="1">
            <a:spLocks/>
          </p:cNvSpPr>
          <p:nvPr/>
        </p:nvSpPr>
        <p:spPr>
          <a:xfrm>
            <a:off x="721495" y="1377778"/>
            <a:ext cx="9229904" cy="4724703"/>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endParaRPr lang="en-US" altLang="ko-KR" sz="1600" dirty="0"/>
          </a:p>
          <a:p>
            <a:r>
              <a:rPr lang="en-US" altLang="ko-KR" sz="1600" b="1" dirty="0"/>
              <a:t>Step 1 </a:t>
            </a:r>
            <a:r>
              <a:rPr lang="en-US" altLang="ko-KR" sz="1600" dirty="0"/>
              <a:t>: Put </a:t>
            </a:r>
            <a:r>
              <a:rPr lang="en-US" altLang="ko-KR" sz="1600" b="1" dirty="0"/>
              <a:t>9999</a:t>
            </a:r>
            <a:r>
              <a:rPr lang="en-US" altLang="ko-KR" sz="1600" dirty="0"/>
              <a:t> and Select crawling mode.</a:t>
            </a:r>
          </a:p>
          <a:p>
            <a:pPr lvl="1"/>
            <a:r>
              <a:rPr lang="en-US" altLang="ko-KR" sz="1400" dirty="0"/>
              <a:t>If you fail to put Search term 9999, press CTRL + C to terminate crawler, and run again. </a:t>
            </a:r>
          </a:p>
          <a:p>
            <a:pPr lvl="1"/>
            <a:r>
              <a:rPr lang="en-US" altLang="ko-KR" sz="1400" dirty="0"/>
              <a:t>0: Normal Massive : Normal DCR template</a:t>
            </a:r>
            <a:br>
              <a:rPr lang="en-US" altLang="ko-KR" sz="1400" dirty="0"/>
            </a:br>
            <a:r>
              <a:rPr lang="en-US" altLang="ko-KR" sz="1400" dirty="0"/>
              <a:t>1 : Juju Massive : Include stakeholder after DCR template</a:t>
            </a:r>
            <a:br>
              <a:rPr lang="en-US" altLang="ko-KR" sz="1400" dirty="0"/>
            </a:br>
            <a:r>
              <a:rPr lang="en-US" altLang="ko-KR" sz="1400" dirty="0"/>
              <a:t>88 : UGB Massive : Include net profit, operating profit and other useful Information</a:t>
            </a:r>
            <a:endParaRPr lang="en-US" altLang="ko-KR" sz="1600" dirty="0"/>
          </a:p>
          <a:p>
            <a:r>
              <a:rPr lang="en-US" altLang="ko-KR" sz="1600" b="1" dirty="0"/>
              <a:t>Step 2 </a:t>
            </a:r>
            <a:r>
              <a:rPr lang="en-US" altLang="ko-KR" sz="1600" dirty="0"/>
              <a:t>: Put starting number. </a:t>
            </a:r>
          </a:p>
          <a:p>
            <a:pPr lvl="1"/>
            <a:r>
              <a:rPr lang="en-US" altLang="ko-KR" sz="1400" dirty="0"/>
              <a:t>Loop number and row number on massive.xlsx are different. Only number is accepted. </a:t>
            </a:r>
          </a:p>
          <a:p>
            <a:r>
              <a:rPr lang="en-US" altLang="ko-KR" sz="1600" b="1" dirty="0"/>
              <a:t>Step 3 </a:t>
            </a:r>
            <a:r>
              <a:rPr lang="en-US" altLang="ko-KR" sz="1600" dirty="0"/>
              <a:t>: While it’s running, if you want to stop and save, press Ctrl + C.</a:t>
            </a:r>
          </a:p>
          <a:p>
            <a:pPr lvl="1"/>
            <a:r>
              <a:rPr lang="en-US" altLang="ko-KR" sz="1400" dirty="0"/>
              <a:t>If you press Ctrl + C, it will try to terminate crawler and save the results.</a:t>
            </a:r>
          </a:p>
          <a:p>
            <a:pPr lvl="1"/>
            <a:r>
              <a:rPr lang="en-US" altLang="ko-KR" sz="1400" dirty="0"/>
              <a:t>Terminating by Ctrl + C is only available when you are not in input mode (while prompt is blinking).</a:t>
            </a:r>
          </a:p>
          <a:p>
            <a:pPr lvl="1"/>
            <a:r>
              <a:rPr lang="en-US" altLang="ko-KR" sz="1400" dirty="0"/>
              <a:t>If terminal doesn’t respond to your action (</a:t>
            </a:r>
            <a:r>
              <a:rPr lang="en-US" altLang="ko-KR" sz="1400" dirty="0" err="1"/>
              <a:t>e.g</a:t>
            </a:r>
            <a:r>
              <a:rPr lang="en-US" altLang="ko-KR" sz="1400" dirty="0"/>
              <a:t> input mode), press Ctrl + C once more.</a:t>
            </a:r>
          </a:p>
          <a:p>
            <a:r>
              <a:rPr lang="en-US" altLang="ko-KR" sz="1600" b="1" dirty="0"/>
              <a:t>Step 4 </a:t>
            </a:r>
            <a:r>
              <a:rPr lang="en-US" altLang="ko-KR" sz="1600" dirty="0"/>
              <a:t>: : Go to EXCEL folder in directory and check the result.</a:t>
            </a:r>
          </a:p>
          <a:p>
            <a:pPr lvl="1"/>
            <a:r>
              <a:rPr lang="en-US" altLang="ko-KR" sz="1400" dirty="0"/>
              <a:t>Shortcut : Type “start .” in terminal.</a:t>
            </a:r>
          </a:p>
          <a:p>
            <a:r>
              <a:rPr lang="en-US" altLang="ko-KR" sz="1600" b="1" dirty="0"/>
              <a:t>Step 5 </a:t>
            </a:r>
            <a:r>
              <a:rPr lang="en-US" altLang="ko-KR" sz="1600" dirty="0"/>
              <a:t>: Click rows, and copy &amp; paste on DCR Template.</a:t>
            </a:r>
          </a:p>
          <a:p>
            <a:endParaRPr lang="en-US" altLang="ko-KR" sz="1600" dirty="0"/>
          </a:p>
          <a:p>
            <a:endParaRPr lang="en-US" altLang="ko-KR" sz="1600" dirty="0"/>
          </a:p>
        </p:txBody>
      </p:sp>
      <p:pic>
        <p:nvPicPr>
          <p:cNvPr id="3" name="Picture 2">
            <a:extLst>
              <a:ext uri="{FF2B5EF4-FFF2-40B4-BE49-F238E27FC236}">
                <a16:creationId xmlns:a16="http://schemas.microsoft.com/office/drawing/2014/main" id="{7904A680-C830-4A41-A3FD-175E33E5A0B9}"/>
              </a:ext>
            </a:extLst>
          </p:cNvPr>
          <p:cNvPicPr>
            <a:picLocks noChangeAspect="1"/>
          </p:cNvPicPr>
          <p:nvPr/>
        </p:nvPicPr>
        <p:blipFill>
          <a:blip r:embed="rId2"/>
          <a:stretch>
            <a:fillRect/>
          </a:stretch>
        </p:blipFill>
        <p:spPr>
          <a:xfrm>
            <a:off x="8734235" y="3668153"/>
            <a:ext cx="2434328" cy="2434328"/>
          </a:xfrm>
          <a:prstGeom prst="rect">
            <a:avLst/>
          </a:prstGeom>
        </p:spPr>
      </p:pic>
      <p:pic>
        <p:nvPicPr>
          <p:cNvPr id="5" name="Picture 4">
            <a:extLst>
              <a:ext uri="{FF2B5EF4-FFF2-40B4-BE49-F238E27FC236}">
                <a16:creationId xmlns:a16="http://schemas.microsoft.com/office/drawing/2014/main" id="{666837C1-BA02-43D1-A0A1-60CF73984E3E}"/>
              </a:ext>
            </a:extLst>
          </p:cNvPr>
          <p:cNvPicPr>
            <a:picLocks noChangeAspect="1"/>
          </p:cNvPicPr>
          <p:nvPr/>
        </p:nvPicPr>
        <p:blipFill>
          <a:blip r:embed="rId3"/>
          <a:stretch>
            <a:fillRect/>
          </a:stretch>
        </p:blipFill>
        <p:spPr>
          <a:xfrm>
            <a:off x="9951399" y="1107900"/>
            <a:ext cx="1260987" cy="1260987"/>
          </a:xfrm>
          <a:prstGeom prst="rect">
            <a:avLst/>
          </a:prstGeom>
        </p:spPr>
      </p:pic>
      <p:pic>
        <p:nvPicPr>
          <p:cNvPr id="9" name="Picture 8">
            <a:extLst>
              <a:ext uri="{FF2B5EF4-FFF2-40B4-BE49-F238E27FC236}">
                <a16:creationId xmlns:a16="http://schemas.microsoft.com/office/drawing/2014/main" id="{CD18F2BA-8D97-477E-84C7-DFCA039A2666}"/>
              </a:ext>
            </a:extLst>
          </p:cNvPr>
          <p:cNvPicPr>
            <a:picLocks noChangeAspect="1"/>
          </p:cNvPicPr>
          <p:nvPr/>
        </p:nvPicPr>
        <p:blipFill>
          <a:blip r:embed="rId3"/>
          <a:stretch>
            <a:fillRect/>
          </a:stretch>
        </p:blipFill>
        <p:spPr>
          <a:xfrm>
            <a:off x="9146915" y="1571890"/>
            <a:ext cx="1260987" cy="1260987"/>
          </a:xfrm>
          <a:prstGeom prst="rect">
            <a:avLst/>
          </a:prstGeom>
        </p:spPr>
      </p:pic>
      <p:pic>
        <p:nvPicPr>
          <p:cNvPr id="11" name="Picture 10">
            <a:extLst>
              <a:ext uri="{FF2B5EF4-FFF2-40B4-BE49-F238E27FC236}">
                <a16:creationId xmlns:a16="http://schemas.microsoft.com/office/drawing/2014/main" id="{BFD4F724-0714-4536-BF3B-50C390A22E94}"/>
              </a:ext>
            </a:extLst>
          </p:cNvPr>
          <p:cNvPicPr>
            <a:picLocks noChangeAspect="1"/>
          </p:cNvPicPr>
          <p:nvPr/>
        </p:nvPicPr>
        <p:blipFill>
          <a:blip r:embed="rId3"/>
          <a:stretch>
            <a:fillRect/>
          </a:stretch>
        </p:blipFill>
        <p:spPr>
          <a:xfrm>
            <a:off x="10042606" y="2095816"/>
            <a:ext cx="1260987" cy="1260987"/>
          </a:xfrm>
          <a:prstGeom prst="rect">
            <a:avLst/>
          </a:prstGeom>
        </p:spPr>
      </p:pic>
      <p:sp>
        <p:nvSpPr>
          <p:cNvPr id="12" name="Text Placeholder">
            <a:extLst>
              <a:ext uri="{FF2B5EF4-FFF2-40B4-BE49-F238E27FC236}">
                <a16:creationId xmlns:a16="http://schemas.microsoft.com/office/drawing/2014/main" id="{B366808B-30E0-4C3C-BC8F-CA4CDE7F2334}"/>
              </a:ext>
            </a:extLst>
          </p:cNvPr>
          <p:cNvSpPr txBox="1">
            <a:spLocks/>
          </p:cNvSpPr>
          <p:nvPr/>
        </p:nvSpPr>
        <p:spPr>
          <a:xfrm>
            <a:off x="660973" y="950113"/>
            <a:ext cx="9229904" cy="812225"/>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pPr>
              <a:lnSpc>
                <a:spcPct val="150000"/>
              </a:lnSpc>
            </a:pPr>
            <a:r>
              <a:rPr lang="en-US" altLang="ko-KR" sz="1600" dirty="0"/>
              <a:t>You can use Massive Search mode, which puts search term in loop automatically.</a:t>
            </a:r>
            <a:br>
              <a:rPr lang="en-US" altLang="ko-KR" sz="1600" dirty="0"/>
            </a:br>
            <a:r>
              <a:rPr lang="en-US" altLang="ko-KR" sz="1600" dirty="0"/>
              <a:t>Massive.xlsx should be configured. </a:t>
            </a:r>
          </a:p>
        </p:txBody>
      </p:sp>
      <p:sp>
        <p:nvSpPr>
          <p:cNvPr id="13" name="TextBox 12">
            <a:extLst>
              <a:ext uri="{FF2B5EF4-FFF2-40B4-BE49-F238E27FC236}">
                <a16:creationId xmlns:a16="http://schemas.microsoft.com/office/drawing/2014/main" id="{E82DF61A-F4B3-47F6-BD4F-9FFF715A062A}"/>
              </a:ext>
            </a:extLst>
          </p:cNvPr>
          <p:cNvSpPr txBox="1"/>
          <p:nvPr/>
        </p:nvSpPr>
        <p:spPr>
          <a:xfrm>
            <a:off x="10673099" y="4111287"/>
            <a:ext cx="932948"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altLang="ko-KR" sz="1050" dirty="0">
                <a:latin typeface="Georgia Pro" panose="02040502050405020303" pitchFamily="18" charset="0"/>
              </a:rPr>
              <a:t>Keep in a Loop!</a:t>
            </a:r>
          </a:p>
        </p:txBody>
      </p:sp>
    </p:spTree>
    <p:extLst>
      <p:ext uri="{BB962C8B-B14F-4D97-AF65-F5344CB8AC3E}">
        <p14:creationId xmlns:p14="http://schemas.microsoft.com/office/powerpoint/2010/main" val="208390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3-3. Massive Search – Possible result cases</a:t>
            </a:r>
          </a:p>
        </p:txBody>
      </p:sp>
      <p:sp>
        <p:nvSpPr>
          <p:cNvPr id="10" name="Text Placeholder">
            <a:extLst>
              <a:ext uri="{FF2B5EF4-FFF2-40B4-BE49-F238E27FC236}">
                <a16:creationId xmlns:a16="http://schemas.microsoft.com/office/drawing/2014/main" id="{3D15B96E-A3EA-4059-8688-7DE57D89599D}"/>
              </a:ext>
            </a:extLst>
          </p:cNvPr>
          <p:cNvSpPr txBox="1">
            <a:spLocks/>
          </p:cNvSpPr>
          <p:nvPr/>
        </p:nvSpPr>
        <p:spPr>
          <a:xfrm>
            <a:off x="660973" y="1132679"/>
            <a:ext cx="9229904" cy="369332"/>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altLang="ko-KR" sz="1600" dirty="0"/>
              <a:t>User action should be different upon number of results.</a:t>
            </a:r>
          </a:p>
          <a:p>
            <a:endParaRPr lang="en-US" altLang="ko-KR" sz="1600" dirty="0"/>
          </a:p>
        </p:txBody>
      </p:sp>
      <p:grpSp>
        <p:nvGrpSpPr>
          <p:cNvPr id="4" name="Group 3">
            <a:extLst>
              <a:ext uri="{FF2B5EF4-FFF2-40B4-BE49-F238E27FC236}">
                <a16:creationId xmlns:a16="http://schemas.microsoft.com/office/drawing/2014/main" id="{AD331EB1-9E13-40B0-A351-561F23AEC56D}"/>
              </a:ext>
            </a:extLst>
          </p:cNvPr>
          <p:cNvGrpSpPr/>
          <p:nvPr/>
        </p:nvGrpSpPr>
        <p:grpSpPr>
          <a:xfrm>
            <a:off x="2991934" y="4882377"/>
            <a:ext cx="611965" cy="471597"/>
            <a:chOff x="3392991" y="3009722"/>
            <a:chExt cx="1158241" cy="838557"/>
          </a:xfrm>
        </p:grpSpPr>
        <p:sp>
          <p:nvSpPr>
            <p:cNvPr id="5" name="Rectangle 5">
              <a:extLst>
                <a:ext uri="{FF2B5EF4-FFF2-40B4-BE49-F238E27FC236}">
                  <a16:creationId xmlns:a16="http://schemas.microsoft.com/office/drawing/2014/main" id="{7F653676-AFFE-412D-BCE1-84ABD8DB7354}"/>
                </a:ext>
              </a:extLst>
            </p:cNvPr>
            <p:cNvSpPr>
              <a:spLocks noChangeArrowheads="1"/>
            </p:cNvSpPr>
            <p:nvPr/>
          </p:nvSpPr>
          <p:spPr bwMode="auto">
            <a:xfrm>
              <a:off x="3392991" y="3288421"/>
              <a:ext cx="763963" cy="281978"/>
            </a:xfrm>
            <a:prstGeom prst="rect">
              <a:avLst/>
            </a:prstGeom>
            <a:solidFill>
              <a:srgbClr val="008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6">
              <a:extLst>
                <a:ext uri="{FF2B5EF4-FFF2-40B4-BE49-F238E27FC236}">
                  <a16:creationId xmlns:a16="http://schemas.microsoft.com/office/drawing/2014/main" id="{E6CBC128-6599-48FA-96E1-D15A3627FF6D}"/>
                </a:ext>
              </a:extLst>
            </p:cNvPr>
            <p:cNvSpPr>
              <a:spLocks noChangeArrowheads="1"/>
            </p:cNvSpPr>
            <p:nvPr/>
          </p:nvSpPr>
          <p:spPr bwMode="auto">
            <a:xfrm>
              <a:off x="3392991" y="3288421"/>
              <a:ext cx="763963"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7">
              <a:extLst>
                <a:ext uri="{FF2B5EF4-FFF2-40B4-BE49-F238E27FC236}">
                  <a16:creationId xmlns:a16="http://schemas.microsoft.com/office/drawing/2014/main" id="{603AC99C-498B-4E4A-B8B1-D528FA7DFC70}"/>
                </a:ext>
              </a:extLst>
            </p:cNvPr>
            <p:cNvSpPr>
              <a:spLocks noChangeArrowheads="1"/>
            </p:cNvSpPr>
            <p:nvPr/>
          </p:nvSpPr>
          <p:spPr bwMode="auto">
            <a:xfrm>
              <a:off x="3583982" y="3288421"/>
              <a:ext cx="190991" cy="281978"/>
            </a:xfrm>
            <a:prstGeom prst="rect">
              <a:avLst/>
            </a:prstGeom>
            <a:solidFill>
              <a:srgbClr val="609A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8">
              <a:extLst>
                <a:ext uri="{FF2B5EF4-FFF2-40B4-BE49-F238E27FC236}">
                  <a16:creationId xmlns:a16="http://schemas.microsoft.com/office/drawing/2014/main" id="{FDE7ECB7-E74A-47E8-A643-07D5D48D0C6C}"/>
                </a:ext>
              </a:extLst>
            </p:cNvPr>
            <p:cNvSpPr>
              <a:spLocks noChangeArrowheads="1"/>
            </p:cNvSpPr>
            <p:nvPr/>
          </p:nvSpPr>
          <p:spPr bwMode="auto">
            <a:xfrm>
              <a:off x="3583982"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9">
              <a:extLst>
                <a:ext uri="{FF2B5EF4-FFF2-40B4-BE49-F238E27FC236}">
                  <a16:creationId xmlns:a16="http://schemas.microsoft.com/office/drawing/2014/main" id="{DED13D69-5817-4E7D-B090-E34D5AA094A6}"/>
                </a:ext>
              </a:extLst>
            </p:cNvPr>
            <p:cNvSpPr>
              <a:spLocks noChangeArrowheads="1"/>
            </p:cNvSpPr>
            <p:nvPr/>
          </p:nvSpPr>
          <p:spPr bwMode="auto">
            <a:xfrm>
              <a:off x="3774973" y="3288421"/>
              <a:ext cx="190991" cy="281978"/>
            </a:xfrm>
            <a:prstGeom prst="rect">
              <a:avLst/>
            </a:prstGeom>
            <a:solidFill>
              <a:srgbClr val="A8A3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8A98CA34-B924-4829-B9EE-712C7664EA8E}"/>
                </a:ext>
              </a:extLst>
            </p:cNvPr>
            <p:cNvSpPr>
              <a:spLocks noChangeArrowheads="1"/>
            </p:cNvSpPr>
            <p:nvPr/>
          </p:nvSpPr>
          <p:spPr bwMode="auto">
            <a:xfrm>
              <a:off x="3774973"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37C3A1BB-4416-4988-BEA1-087DD8793F60}"/>
                </a:ext>
              </a:extLst>
            </p:cNvPr>
            <p:cNvSpPr>
              <a:spLocks noChangeArrowheads="1"/>
            </p:cNvSpPr>
            <p:nvPr/>
          </p:nvSpPr>
          <p:spPr bwMode="auto">
            <a:xfrm>
              <a:off x="3965964" y="3288421"/>
              <a:ext cx="190991" cy="281978"/>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826E9C4C-4636-49ED-84F9-7E24BD47393E}"/>
                </a:ext>
              </a:extLst>
            </p:cNvPr>
            <p:cNvSpPr>
              <a:spLocks/>
            </p:cNvSpPr>
            <p:nvPr/>
          </p:nvSpPr>
          <p:spPr bwMode="auto">
            <a:xfrm>
              <a:off x="3392991" y="3009722"/>
              <a:ext cx="1158241" cy="838557"/>
            </a:xfrm>
            <a:custGeom>
              <a:avLst/>
              <a:gdLst>
                <a:gd name="T0" fmla="*/ 903 w 1413"/>
                <a:gd name="T1" fmla="*/ 1023 h 1023"/>
                <a:gd name="T2" fmla="*/ 903 w 1413"/>
                <a:gd name="T3" fmla="*/ 713 h 1023"/>
                <a:gd name="T4" fmla="*/ 0 w 1413"/>
                <a:gd name="T5" fmla="*/ 713 h 1023"/>
                <a:gd name="T6" fmla="*/ 0 w 1413"/>
                <a:gd name="T7" fmla="*/ 684 h 1023"/>
                <a:gd name="T8" fmla="*/ 932 w 1413"/>
                <a:gd name="T9" fmla="*/ 684 h 1023"/>
                <a:gd name="T10" fmla="*/ 932 w 1413"/>
                <a:gd name="T11" fmla="*/ 956 h 1023"/>
                <a:gd name="T12" fmla="*/ 1374 w 1413"/>
                <a:gd name="T13" fmla="*/ 512 h 1023"/>
                <a:gd name="T14" fmla="*/ 932 w 1413"/>
                <a:gd name="T15" fmla="*/ 69 h 1023"/>
                <a:gd name="T16" fmla="*/ 932 w 1413"/>
                <a:gd name="T17" fmla="*/ 340 h 1023"/>
                <a:gd name="T18" fmla="*/ 0 w 1413"/>
                <a:gd name="T19" fmla="*/ 340 h 1023"/>
                <a:gd name="T20" fmla="*/ 0 w 1413"/>
                <a:gd name="T21" fmla="*/ 312 h 1023"/>
                <a:gd name="T22" fmla="*/ 903 w 1413"/>
                <a:gd name="T23" fmla="*/ 312 h 1023"/>
                <a:gd name="T24" fmla="*/ 903 w 1413"/>
                <a:gd name="T25" fmla="*/ 0 h 1023"/>
                <a:gd name="T26" fmla="*/ 1413 w 1413"/>
                <a:gd name="T27" fmla="*/ 512 h 1023"/>
                <a:gd name="T28" fmla="*/ 903 w 1413"/>
                <a:gd name="T29" fmla="*/ 1023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3" h="1023">
                  <a:moveTo>
                    <a:pt x="903" y="1023"/>
                  </a:moveTo>
                  <a:lnTo>
                    <a:pt x="903" y="713"/>
                  </a:lnTo>
                  <a:lnTo>
                    <a:pt x="0" y="713"/>
                  </a:lnTo>
                  <a:lnTo>
                    <a:pt x="0" y="684"/>
                  </a:lnTo>
                  <a:lnTo>
                    <a:pt x="932" y="684"/>
                  </a:lnTo>
                  <a:lnTo>
                    <a:pt x="932" y="956"/>
                  </a:lnTo>
                  <a:lnTo>
                    <a:pt x="1374" y="512"/>
                  </a:lnTo>
                  <a:lnTo>
                    <a:pt x="932" y="69"/>
                  </a:lnTo>
                  <a:lnTo>
                    <a:pt x="932" y="340"/>
                  </a:lnTo>
                  <a:lnTo>
                    <a:pt x="0" y="340"/>
                  </a:lnTo>
                  <a:lnTo>
                    <a:pt x="0" y="312"/>
                  </a:lnTo>
                  <a:lnTo>
                    <a:pt x="903" y="312"/>
                  </a:lnTo>
                  <a:lnTo>
                    <a:pt x="903" y="0"/>
                  </a:lnTo>
                  <a:lnTo>
                    <a:pt x="1413" y="512"/>
                  </a:lnTo>
                  <a:lnTo>
                    <a:pt x="903" y="10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3">
            <a:extLst>
              <a:ext uri="{FF2B5EF4-FFF2-40B4-BE49-F238E27FC236}">
                <a16:creationId xmlns:a16="http://schemas.microsoft.com/office/drawing/2014/main" id="{1CF0125C-5F7C-4CF1-8146-5E15AC3BE6A4}"/>
              </a:ext>
            </a:extLst>
          </p:cNvPr>
          <p:cNvGrpSpPr/>
          <p:nvPr/>
        </p:nvGrpSpPr>
        <p:grpSpPr>
          <a:xfrm>
            <a:off x="2981946" y="2696022"/>
            <a:ext cx="611965" cy="471597"/>
            <a:chOff x="3392991" y="3009722"/>
            <a:chExt cx="1158241" cy="838557"/>
          </a:xfrm>
        </p:grpSpPr>
        <p:sp>
          <p:nvSpPr>
            <p:cNvPr id="15" name="Rectangle 5">
              <a:extLst>
                <a:ext uri="{FF2B5EF4-FFF2-40B4-BE49-F238E27FC236}">
                  <a16:creationId xmlns:a16="http://schemas.microsoft.com/office/drawing/2014/main" id="{0C661383-3C0A-449D-B7F1-0FD7C1C64340}"/>
                </a:ext>
              </a:extLst>
            </p:cNvPr>
            <p:cNvSpPr>
              <a:spLocks noChangeArrowheads="1"/>
            </p:cNvSpPr>
            <p:nvPr/>
          </p:nvSpPr>
          <p:spPr bwMode="auto">
            <a:xfrm>
              <a:off x="3392991" y="3288421"/>
              <a:ext cx="763963" cy="281978"/>
            </a:xfrm>
            <a:prstGeom prst="rect">
              <a:avLst/>
            </a:prstGeom>
            <a:solidFill>
              <a:srgbClr val="008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a:extLst>
                <a:ext uri="{FF2B5EF4-FFF2-40B4-BE49-F238E27FC236}">
                  <a16:creationId xmlns:a16="http://schemas.microsoft.com/office/drawing/2014/main" id="{79A6F02A-6D01-4075-B0CA-037E1F02E8C9}"/>
                </a:ext>
              </a:extLst>
            </p:cNvPr>
            <p:cNvSpPr>
              <a:spLocks noChangeArrowheads="1"/>
            </p:cNvSpPr>
            <p:nvPr/>
          </p:nvSpPr>
          <p:spPr bwMode="auto">
            <a:xfrm>
              <a:off x="3392991" y="3288421"/>
              <a:ext cx="763963"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7">
              <a:extLst>
                <a:ext uri="{FF2B5EF4-FFF2-40B4-BE49-F238E27FC236}">
                  <a16:creationId xmlns:a16="http://schemas.microsoft.com/office/drawing/2014/main" id="{2E69FAD1-771F-4960-B7B7-6DFBBDFA1D1F}"/>
                </a:ext>
              </a:extLst>
            </p:cNvPr>
            <p:cNvSpPr>
              <a:spLocks noChangeArrowheads="1"/>
            </p:cNvSpPr>
            <p:nvPr/>
          </p:nvSpPr>
          <p:spPr bwMode="auto">
            <a:xfrm>
              <a:off x="3583982" y="3288421"/>
              <a:ext cx="190991" cy="281978"/>
            </a:xfrm>
            <a:prstGeom prst="rect">
              <a:avLst/>
            </a:prstGeom>
            <a:solidFill>
              <a:srgbClr val="609A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45DBE1F6-0910-4679-8772-52A953F99CA1}"/>
                </a:ext>
              </a:extLst>
            </p:cNvPr>
            <p:cNvSpPr>
              <a:spLocks noChangeArrowheads="1"/>
            </p:cNvSpPr>
            <p:nvPr/>
          </p:nvSpPr>
          <p:spPr bwMode="auto">
            <a:xfrm>
              <a:off x="3583982"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9">
              <a:extLst>
                <a:ext uri="{FF2B5EF4-FFF2-40B4-BE49-F238E27FC236}">
                  <a16:creationId xmlns:a16="http://schemas.microsoft.com/office/drawing/2014/main" id="{A6A7779D-B738-4F42-9FF8-2760E78B568B}"/>
                </a:ext>
              </a:extLst>
            </p:cNvPr>
            <p:cNvSpPr>
              <a:spLocks noChangeArrowheads="1"/>
            </p:cNvSpPr>
            <p:nvPr/>
          </p:nvSpPr>
          <p:spPr bwMode="auto">
            <a:xfrm>
              <a:off x="3774973" y="3288421"/>
              <a:ext cx="190991" cy="281978"/>
            </a:xfrm>
            <a:prstGeom prst="rect">
              <a:avLst/>
            </a:prstGeom>
            <a:solidFill>
              <a:srgbClr val="A8A3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a:extLst>
                <a:ext uri="{FF2B5EF4-FFF2-40B4-BE49-F238E27FC236}">
                  <a16:creationId xmlns:a16="http://schemas.microsoft.com/office/drawing/2014/main" id="{8CC41904-B05C-4A47-BE90-AA44A6477A2D}"/>
                </a:ext>
              </a:extLst>
            </p:cNvPr>
            <p:cNvSpPr>
              <a:spLocks noChangeArrowheads="1"/>
            </p:cNvSpPr>
            <p:nvPr/>
          </p:nvSpPr>
          <p:spPr bwMode="auto">
            <a:xfrm>
              <a:off x="3774973"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a:extLst>
                <a:ext uri="{FF2B5EF4-FFF2-40B4-BE49-F238E27FC236}">
                  <a16:creationId xmlns:a16="http://schemas.microsoft.com/office/drawing/2014/main" id="{9874EBC0-475C-4820-9B13-32C430C073AE}"/>
                </a:ext>
              </a:extLst>
            </p:cNvPr>
            <p:cNvSpPr>
              <a:spLocks noChangeArrowheads="1"/>
            </p:cNvSpPr>
            <p:nvPr/>
          </p:nvSpPr>
          <p:spPr bwMode="auto">
            <a:xfrm>
              <a:off x="3965964" y="3288421"/>
              <a:ext cx="190991" cy="281978"/>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1DA6B67A-4650-4D0B-AF95-0FA686CE88F5}"/>
                </a:ext>
              </a:extLst>
            </p:cNvPr>
            <p:cNvSpPr>
              <a:spLocks/>
            </p:cNvSpPr>
            <p:nvPr/>
          </p:nvSpPr>
          <p:spPr bwMode="auto">
            <a:xfrm>
              <a:off x="3392991" y="3009722"/>
              <a:ext cx="1158241" cy="838557"/>
            </a:xfrm>
            <a:custGeom>
              <a:avLst/>
              <a:gdLst>
                <a:gd name="T0" fmla="*/ 903 w 1413"/>
                <a:gd name="T1" fmla="*/ 1023 h 1023"/>
                <a:gd name="T2" fmla="*/ 903 w 1413"/>
                <a:gd name="T3" fmla="*/ 713 h 1023"/>
                <a:gd name="T4" fmla="*/ 0 w 1413"/>
                <a:gd name="T5" fmla="*/ 713 h 1023"/>
                <a:gd name="T6" fmla="*/ 0 w 1413"/>
                <a:gd name="T7" fmla="*/ 684 h 1023"/>
                <a:gd name="T8" fmla="*/ 932 w 1413"/>
                <a:gd name="T9" fmla="*/ 684 h 1023"/>
                <a:gd name="T10" fmla="*/ 932 w 1413"/>
                <a:gd name="T11" fmla="*/ 956 h 1023"/>
                <a:gd name="T12" fmla="*/ 1374 w 1413"/>
                <a:gd name="T13" fmla="*/ 512 h 1023"/>
                <a:gd name="T14" fmla="*/ 932 w 1413"/>
                <a:gd name="T15" fmla="*/ 69 h 1023"/>
                <a:gd name="T16" fmla="*/ 932 w 1413"/>
                <a:gd name="T17" fmla="*/ 340 h 1023"/>
                <a:gd name="T18" fmla="*/ 0 w 1413"/>
                <a:gd name="T19" fmla="*/ 340 h 1023"/>
                <a:gd name="T20" fmla="*/ 0 w 1413"/>
                <a:gd name="T21" fmla="*/ 312 h 1023"/>
                <a:gd name="T22" fmla="*/ 903 w 1413"/>
                <a:gd name="T23" fmla="*/ 312 h 1023"/>
                <a:gd name="T24" fmla="*/ 903 w 1413"/>
                <a:gd name="T25" fmla="*/ 0 h 1023"/>
                <a:gd name="T26" fmla="*/ 1413 w 1413"/>
                <a:gd name="T27" fmla="*/ 512 h 1023"/>
                <a:gd name="T28" fmla="*/ 903 w 1413"/>
                <a:gd name="T29" fmla="*/ 1023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3" h="1023">
                  <a:moveTo>
                    <a:pt x="903" y="1023"/>
                  </a:moveTo>
                  <a:lnTo>
                    <a:pt x="903" y="713"/>
                  </a:lnTo>
                  <a:lnTo>
                    <a:pt x="0" y="713"/>
                  </a:lnTo>
                  <a:lnTo>
                    <a:pt x="0" y="684"/>
                  </a:lnTo>
                  <a:lnTo>
                    <a:pt x="932" y="684"/>
                  </a:lnTo>
                  <a:lnTo>
                    <a:pt x="932" y="956"/>
                  </a:lnTo>
                  <a:lnTo>
                    <a:pt x="1374" y="512"/>
                  </a:lnTo>
                  <a:lnTo>
                    <a:pt x="932" y="69"/>
                  </a:lnTo>
                  <a:lnTo>
                    <a:pt x="932" y="340"/>
                  </a:lnTo>
                  <a:lnTo>
                    <a:pt x="0" y="340"/>
                  </a:lnTo>
                  <a:lnTo>
                    <a:pt x="0" y="312"/>
                  </a:lnTo>
                  <a:lnTo>
                    <a:pt x="903" y="312"/>
                  </a:lnTo>
                  <a:lnTo>
                    <a:pt x="903" y="0"/>
                  </a:lnTo>
                  <a:lnTo>
                    <a:pt x="1413" y="512"/>
                  </a:lnTo>
                  <a:lnTo>
                    <a:pt x="903" y="10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3" name="TextBox 22">
            <a:extLst>
              <a:ext uri="{FF2B5EF4-FFF2-40B4-BE49-F238E27FC236}">
                <a16:creationId xmlns:a16="http://schemas.microsoft.com/office/drawing/2014/main" id="{23AFEFB7-AE1F-4590-BE10-E893474FFDA4}"/>
              </a:ext>
            </a:extLst>
          </p:cNvPr>
          <p:cNvSpPr txBox="1"/>
          <p:nvPr/>
        </p:nvSpPr>
        <p:spPr>
          <a:xfrm>
            <a:off x="1044862" y="2771828"/>
            <a:ext cx="1691069" cy="276999"/>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0 Results</a:t>
            </a:r>
          </a:p>
        </p:txBody>
      </p:sp>
      <p:sp>
        <p:nvSpPr>
          <p:cNvPr id="25" name="TextBox 24">
            <a:extLst>
              <a:ext uri="{FF2B5EF4-FFF2-40B4-BE49-F238E27FC236}">
                <a16:creationId xmlns:a16="http://schemas.microsoft.com/office/drawing/2014/main" id="{2A6BD45A-FA34-4CCA-BB38-20383FDB4165}"/>
              </a:ext>
            </a:extLst>
          </p:cNvPr>
          <p:cNvSpPr txBox="1"/>
          <p:nvPr/>
        </p:nvSpPr>
        <p:spPr>
          <a:xfrm>
            <a:off x="1044862" y="3806502"/>
            <a:ext cx="1691069" cy="276999"/>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Only 1 Results</a:t>
            </a:r>
          </a:p>
        </p:txBody>
      </p:sp>
      <p:sp>
        <p:nvSpPr>
          <p:cNvPr id="26" name="TextBox 25">
            <a:extLst>
              <a:ext uri="{FF2B5EF4-FFF2-40B4-BE49-F238E27FC236}">
                <a16:creationId xmlns:a16="http://schemas.microsoft.com/office/drawing/2014/main" id="{9D013FA0-1866-44DC-99A6-0969CDF22A47}"/>
              </a:ext>
            </a:extLst>
          </p:cNvPr>
          <p:cNvSpPr txBox="1"/>
          <p:nvPr/>
        </p:nvSpPr>
        <p:spPr>
          <a:xfrm>
            <a:off x="1101672" y="4841177"/>
            <a:ext cx="1691069" cy="553998"/>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More than </a:t>
            </a:r>
            <a:br>
              <a:rPr lang="en-US" sz="1800" b="1" kern="0" dirty="0">
                <a:ea typeface="Arial Unicode MS" pitchFamily="34" charset="-128"/>
                <a:cs typeface="Arial Unicode MS" pitchFamily="34" charset="-128"/>
              </a:rPr>
            </a:br>
            <a:r>
              <a:rPr lang="en-US" sz="1800" b="1" kern="0" dirty="0">
                <a:ea typeface="Arial Unicode MS" pitchFamily="34" charset="-128"/>
                <a:cs typeface="Arial Unicode MS" pitchFamily="34" charset="-128"/>
              </a:rPr>
              <a:t>1 Results</a:t>
            </a:r>
          </a:p>
        </p:txBody>
      </p:sp>
      <p:grpSp>
        <p:nvGrpSpPr>
          <p:cNvPr id="27" name="Group 26">
            <a:extLst>
              <a:ext uri="{FF2B5EF4-FFF2-40B4-BE49-F238E27FC236}">
                <a16:creationId xmlns:a16="http://schemas.microsoft.com/office/drawing/2014/main" id="{9EDF8416-6115-4C12-99AA-C80FD2A07294}"/>
              </a:ext>
            </a:extLst>
          </p:cNvPr>
          <p:cNvGrpSpPr/>
          <p:nvPr/>
        </p:nvGrpSpPr>
        <p:grpSpPr>
          <a:xfrm>
            <a:off x="2987087" y="3806502"/>
            <a:ext cx="611965" cy="471597"/>
            <a:chOff x="3392991" y="3009722"/>
            <a:chExt cx="1158241" cy="838557"/>
          </a:xfrm>
        </p:grpSpPr>
        <p:sp>
          <p:nvSpPr>
            <p:cNvPr id="28" name="Rectangle 5">
              <a:extLst>
                <a:ext uri="{FF2B5EF4-FFF2-40B4-BE49-F238E27FC236}">
                  <a16:creationId xmlns:a16="http://schemas.microsoft.com/office/drawing/2014/main" id="{316D88C7-42DC-4564-9031-4C6AC28BFC0D}"/>
                </a:ext>
              </a:extLst>
            </p:cNvPr>
            <p:cNvSpPr>
              <a:spLocks noChangeArrowheads="1"/>
            </p:cNvSpPr>
            <p:nvPr/>
          </p:nvSpPr>
          <p:spPr bwMode="auto">
            <a:xfrm>
              <a:off x="3392991" y="3288421"/>
              <a:ext cx="763963" cy="281978"/>
            </a:xfrm>
            <a:prstGeom prst="rect">
              <a:avLst/>
            </a:prstGeom>
            <a:solidFill>
              <a:srgbClr val="008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6">
              <a:extLst>
                <a:ext uri="{FF2B5EF4-FFF2-40B4-BE49-F238E27FC236}">
                  <a16:creationId xmlns:a16="http://schemas.microsoft.com/office/drawing/2014/main" id="{D4FF6ECD-6698-4AC1-AC00-2551AA49BE8E}"/>
                </a:ext>
              </a:extLst>
            </p:cNvPr>
            <p:cNvSpPr>
              <a:spLocks noChangeArrowheads="1"/>
            </p:cNvSpPr>
            <p:nvPr/>
          </p:nvSpPr>
          <p:spPr bwMode="auto">
            <a:xfrm>
              <a:off x="3392991" y="3288421"/>
              <a:ext cx="763963"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7">
              <a:extLst>
                <a:ext uri="{FF2B5EF4-FFF2-40B4-BE49-F238E27FC236}">
                  <a16:creationId xmlns:a16="http://schemas.microsoft.com/office/drawing/2014/main" id="{797FE287-3308-4A3B-9CA9-3784B94C8441}"/>
                </a:ext>
              </a:extLst>
            </p:cNvPr>
            <p:cNvSpPr>
              <a:spLocks noChangeArrowheads="1"/>
            </p:cNvSpPr>
            <p:nvPr/>
          </p:nvSpPr>
          <p:spPr bwMode="auto">
            <a:xfrm>
              <a:off x="3583982" y="3288421"/>
              <a:ext cx="190991" cy="281978"/>
            </a:xfrm>
            <a:prstGeom prst="rect">
              <a:avLst/>
            </a:prstGeom>
            <a:solidFill>
              <a:srgbClr val="609A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8">
              <a:extLst>
                <a:ext uri="{FF2B5EF4-FFF2-40B4-BE49-F238E27FC236}">
                  <a16:creationId xmlns:a16="http://schemas.microsoft.com/office/drawing/2014/main" id="{A3B216F2-3E7A-4EE1-9903-CE708A833F7C}"/>
                </a:ext>
              </a:extLst>
            </p:cNvPr>
            <p:cNvSpPr>
              <a:spLocks noChangeArrowheads="1"/>
            </p:cNvSpPr>
            <p:nvPr/>
          </p:nvSpPr>
          <p:spPr bwMode="auto">
            <a:xfrm>
              <a:off x="3583982"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9">
              <a:extLst>
                <a:ext uri="{FF2B5EF4-FFF2-40B4-BE49-F238E27FC236}">
                  <a16:creationId xmlns:a16="http://schemas.microsoft.com/office/drawing/2014/main" id="{D1035B80-74EF-49F9-96EE-4BF9735D3413}"/>
                </a:ext>
              </a:extLst>
            </p:cNvPr>
            <p:cNvSpPr>
              <a:spLocks noChangeArrowheads="1"/>
            </p:cNvSpPr>
            <p:nvPr/>
          </p:nvSpPr>
          <p:spPr bwMode="auto">
            <a:xfrm>
              <a:off x="3774973" y="3288421"/>
              <a:ext cx="190991" cy="281978"/>
            </a:xfrm>
            <a:prstGeom prst="rect">
              <a:avLst/>
            </a:prstGeom>
            <a:solidFill>
              <a:srgbClr val="A8A3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0">
              <a:extLst>
                <a:ext uri="{FF2B5EF4-FFF2-40B4-BE49-F238E27FC236}">
                  <a16:creationId xmlns:a16="http://schemas.microsoft.com/office/drawing/2014/main" id="{5F58C3EF-FDCF-406D-9CE5-CF8304D163EB}"/>
                </a:ext>
              </a:extLst>
            </p:cNvPr>
            <p:cNvSpPr>
              <a:spLocks noChangeArrowheads="1"/>
            </p:cNvSpPr>
            <p:nvPr/>
          </p:nvSpPr>
          <p:spPr bwMode="auto">
            <a:xfrm>
              <a:off x="3774973"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1">
              <a:extLst>
                <a:ext uri="{FF2B5EF4-FFF2-40B4-BE49-F238E27FC236}">
                  <a16:creationId xmlns:a16="http://schemas.microsoft.com/office/drawing/2014/main" id="{0DA1AF77-7991-4397-9E80-404E3DA1A154}"/>
                </a:ext>
              </a:extLst>
            </p:cNvPr>
            <p:cNvSpPr>
              <a:spLocks noChangeArrowheads="1"/>
            </p:cNvSpPr>
            <p:nvPr/>
          </p:nvSpPr>
          <p:spPr bwMode="auto">
            <a:xfrm>
              <a:off x="3965964" y="3288421"/>
              <a:ext cx="190991" cy="281978"/>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a:extLst>
                <a:ext uri="{FF2B5EF4-FFF2-40B4-BE49-F238E27FC236}">
                  <a16:creationId xmlns:a16="http://schemas.microsoft.com/office/drawing/2014/main" id="{CC13A5C5-F5A3-4EB3-A2B2-9B91CCE369ED}"/>
                </a:ext>
              </a:extLst>
            </p:cNvPr>
            <p:cNvSpPr>
              <a:spLocks/>
            </p:cNvSpPr>
            <p:nvPr/>
          </p:nvSpPr>
          <p:spPr bwMode="auto">
            <a:xfrm>
              <a:off x="3392991" y="3009722"/>
              <a:ext cx="1158241" cy="838557"/>
            </a:xfrm>
            <a:custGeom>
              <a:avLst/>
              <a:gdLst>
                <a:gd name="T0" fmla="*/ 903 w 1413"/>
                <a:gd name="T1" fmla="*/ 1023 h 1023"/>
                <a:gd name="T2" fmla="*/ 903 w 1413"/>
                <a:gd name="T3" fmla="*/ 713 h 1023"/>
                <a:gd name="T4" fmla="*/ 0 w 1413"/>
                <a:gd name="T5" fmla="*/ 713 h 1023"/>
                <a:gd name="T6" fmla="*/ 0 w 1413"/>
                <a:gd name="T7" fmla="*/ 684 h 1023"/>
                <a:gd name="T8" fmla="*/ 932 w 1413"/>
                <a:gd name="T9" fmla="*/ 684 h 1023"/>
                <a:gd name="T10" fmla="*/ 932 w 1413"/>
                <a:gd name="T11" fmla="*/ 956 h 1023"/>
                <a:gd name="T12" fmla="*/ 1374 w 1413"/>
                <a:gd name="T13" fmla="*/ 512 h 1023"/>
                <a:gd name="T14" fmla="*/ 932 w 1413"/>
                <a:gd name="T15" fmla="*/ 69 h 1023"/>
                <a:gd name="T16" fmla="*/ 932 w 1413"/>
                <a:gd name="T17" fmla="*/ 340 h 1023"/>
                <a:gd name="T18" fmla="*/ 0 w 1413"/>
                <a:gd name="T19" fmla="*/ 340 h 1023"/>
                <a:gd name="T20" fmla="*/ 0 w 1413"/>
                <a:gd name="T21" fmla="*/ 312 h 1023"/>
                <a:gd name="T22" fmla="*/ 903 w 1413"/>
                <a:gd name="T23" fmla="*/ 312 h 1023"/>
                <a:gd name="T24" fmla="*/ 903 w 1413"/>
                <a:gd name="T25" fmla="*/ 0 h 1023"/>
                <a:gd name="T26" fmla="*/ 1413 w 1413"/>
                <a:gd name="T27" fmla="*/ 512 h 1023"/>
                <a:gd name="T28" fmla="*/ 903 w 1413"/>
                <a:gd name="T29" fmla="*/ 1023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3" h="1023">
                  <a:moveTo>
                    <a:pt x="903" y="1023"/>
                  </a:moveTo>
                  <a:lnTo>
                    <a:pt x="903" y="713"/>
                  </a:lnTo>
                  <a:lnTo>
                    <a:pt x="0" y="713"/>
                  </a:lnTo>
                  <a:lnTo>
                    <a:pt x="0" y="684"/>
                  </a:lnTo>
                  <a:lnTo>
                    <a:pt x="932" y="684"/>
                  </a:lnTo>
                  <a:lnTo>
                    <a:pt x="932" y="956"/>
                  </a:lnTo>
                  <a:lnTo>
                    <a:pt x="1374" y="512"/>
                  </a:lnTo>
                  <a:lnTo>
                    <a:pt x="932" y="69"/>
                  </a:lnTo>
                  <a:lnTo>
                    <a:pt x="932" y="340"/>
                  </a:lnTo>
                  <a:lnTo>
                    <a:pt x="0" y="340"/>
                  </a:lnTo>
                  <a:lnTo>
                    <a:pt x="0" y="312"/>
                  </a:lnTo>
                  <a:lnTo>
                    <a:pt x="903" y="312"/>
                  </a:lnTo>
                  <a:lnTo>
                    <a:pt x="903" y="0"/>
                  </a:lnTo>
                  <a:lnTo>
                    <a:pt x="1413" y="512"/>
                  </a:lnTo>
                  <a:lnTo>
                    <a:pt x="903" y="10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7" name="Text Placeholder 5">
            <a:extLst>
              <a:ext uri="{FF2B5EF4-FFF2-40B4-BE49-F238E27FC236}">
                <a16:creationId xmlns:a16="http://schemas.microsoft.com/office/drawing/2014/main" id="{793B6289-E7B4-4A27-ABE4-B53A71D5E991}"/>
              </a:ext>
            </a:extLst>
          </p:cNvPr>
          <p:cNvSpPr txBox="1">
            <a:spLocks/>
          </p:cNvSpPr>
          <p:nvPr/>
        </p:nvSpPr>
        <p:spPr bwMode="gray">
          <a:xfrm>
            <a:off x="3640995" y="2444089"/>
            <a:ext cx="4679073" cy="963235"/>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pPr marL="179964" lvl="1" indent="-179964" defTabSz="1088558">
              <a:spcBef>
                <a:spcPts val="600"/>
              </a:spcBef>
              <a:buClr>
                <a:schemeClr val="accent1"/>
              </a:buClr>
              <a:buFont typeface="Wingdings" pitchFamily="2" charset="2"/>
              <a:buChar char="§"/>
              <a:defRPr/>
            </a:pPr>
            <a:r>
              <a:rPr lang="en-US" altLang="ko-KR" sz="1200" dirty="0"/>
              <a:t>(Press 0) </a:t>
            </a:r>
            <a:r>
              <a:rPr lang="en-US" sz="1200" dirty="0">
                <a:latin typeface="+mn-lt"/>
              </a:rPr>
              <a:t>Leave it empty (Terminate This loop)</a:t>
            </a:r>
          </a:p>
          <a:p>
            <a:pPr marL="179964" lvl="1" indent="-179964" defTabSz="1088558">
              <a:spcBef>
                <a:spcPts val="600"/>
              </a:spcBef>
              <a:buClr>
                <a:schemeClr val="accent1"/>
              </a:buClr>
              <a:buFont typeface="Wingdings" pitchFamily="2" charset="2"/>
              <a:buChar char="§"/>
              <a:defRPr/>
            </a:pPr>
            <a:r>
              <a:rPr lang="en-US" sz="1200" dirty="0">
                <a:latin typeface="+mn-lt"/>
              </a:rPr>
              <a:t>Put new keyword in Terminal, Then click company what you want. Then press enter twice.</a:t>
            </a:r>
          </a:p>
        </p:txBody>
      </p:sp>
      <p:grpSp>
        <p:nvGrpSpPr>
          <p:cNvPr id="48" name="Group 47">
            <a:extLst>
              <a:ext uri="{FF2B5EF4-FFF2-40B4-BE49-F238E27FC236}">
                <a16:creationId xmlns:a16="http://schemas.microsoft.com/office/drawing/2014/main" id="{0EE1DDB8-7A0E-4D9B-990E-06EBB300829D}"/>
              </a:ext>
            </a:extLst>
          </p:cNvPr>
          <p:cNvGrpSpPr/>
          <p:nvPr/>
        </p:nvGrpSpPr>
        <p:grpSpPr>
          <a:xfrm>
            <a:off x="8262754" y="2771827"/>
            <a:ext cx="382601" cy="277000"/>
            <a:chOff x="3392991" y="3009722"/>
            <a:chExt cx="1158241" cy="838557"/>
          </a:xfrm>
        </p:grpSpPr>
        <p:sp>
          <p:nvSpPr>
            <p:cNvPr id="49" name="Rectangle 5">
              <a:extLst>
                <a:ext uri="{FF2B5EF4-FFF2-40B4-BE49-F238E27FC236}">
                  <a16:creationId xmlns:a16="http://schemas.microsoft.com/office/drawing/2014/main" id="{73D8A1D7-C0E0-40AB-96B5-7A19FF31D2F2}"/>
                </a:ext>
              </a:extLst>
            </p:cNvPr>
            <p:cNvSpPr>
              <a:spLocks noChangeArrowheads="1"/>
            </p:cNvSpPr>
            <p:nvPr/>
          </p:nvSpPr>
          <p:spPr bwMode="auto">
            <a:xfrm>
              <a:off x="3392991" y="3288421"/>
              <a:ext cx="763963" cy="281978"/>
            </a:xfrm>
            <a:prstGeom prst="rect">
              <a:avLst/>
            </a:prstGeom>
            <a:solidFill>
              <a:srgbClr val="008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6">
              <a:extLst>
                <a:ext uri="{FF2B5EF4-FFF2-40B4-BE49-F238E27FC236}">
                  <a16:creationId xmlns:a16="http://schemas.microsoft.com/office/drawing/2014/main" id="{DC602A01-F9CA-4DBF-8EA6-51A243D5CE0F}"/>
                </a:ext>
              </a:extLst>
            </p:cNvPr>
            <p:cNvSpPr>
              <a:spLocks noChangeArrowheads="1"/>
            </p:cNvSpPr>
            <p:nvPr/>
          </p:nvSpPr>
          <p:spPr bwMode="auto">
            <a:xfrm>
              <a:off x="3392991" y="3288421"/>
              <a:ext cx="763963"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7">
              <a:extLst>
                <a:ext uri="{FF2B5EF4-FFF2-40B4-BE49-F238E27FC236}">
                  <a16:creationId xmlns:a16="http://schemas.microsoft.com/office/drawing/2014/main" id="{BE6C3543-1EBD-4045-B8B2-7339FF069728}"/>
                </a:ext>
              </a:extLst>
            </p:cNvPr>
            <p:cNvSpPr>
              <a:spLocks noChangeArrowheads="1"/>
            </p:cNvSpPr>
            <p:nvPr/>
          </p:nvSpPr>
          <p:spPr bwMode="auto">
            <a:xfrm>
              <a:off x="3583982" y="3288421"/>
              <a:ext cx="190991" cy="281978"/>
            </a:xfrm>
            <a:prstGeom prst="rect">
              <a:avLst/>
            </a:prstGeom>
            <a:solidFill>
              <a:srgbClr val="609A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8">
              <a:extLst>
                <a:ext uri="{FF2B5EF4-FFF2-40B4-BE49-F238E27FC236}">
                  <a16:creationId xmlns:a16="http://schemas.microsoft.com/office/drawing/2014/main" id="{43EE8D47-33DA-4E94-8C5D-F5454BE2C0D4}"/>
                </a:ext>
              </a:extLst>
            </p:cNvPr>
            <p:cNvSpPr>
              <a:spLocks noChangeArrowheads="1"/>
            </p:cNvSpPr>
            <p:nvPr/>
          </p:nvSpPr>
          <p:spPr bwMode="auto">
            <a:xfrm>
              <a:off x="3583982"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9">
              <a:extLst>
                <a:ext uri="{FF2B5EF4-FFF2-40B4-BE49-F238E27FC236}">
                  <a16:creationId xmlns:a16="http://schemas.microsoft.com/office/drawing/2014/main" id="{B021F9B6-714C-4F4C-B543-4ADC8477556D}"/>
                </a:ext>
              </a:extLst>
            </p:cNvPr>
            <p:cNvSpPr>
              <a:spLocks noChangeArrowheads="1"/>
            </p:cNvSpPr>
            <p:nvPr/>
          </p:nvSpPr>
          <p:spPr bwMode="auto">
            <a:xfrm>
              <a:off x="3774973" y="3288421"/>
              <a:ext cx="190991" cy="281978"/>
            </a:xfrm>
            <a:prstGeom prst="rect">
              <a:avLst/>
            </a:prstGeom>
            <a:solidFill>
              <a:srgbClr val="A8A3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0">
              <a:extLst>
                <a:ext uri="{FF2B5EF4-FFF2-40B4-BE49-F238E27FC236}">
                  <a16:creationId xmlns:a16="http://schemas.microsoft.com/office/drawing/2014/main" id="{1C1B5167-E000-4C52-A096-E19AF410BFBF}"/>
                </a:ext>
              </a:extLst>
            </p:cNvPr>
            <p:cNvSpPr>
              <a:spLocks noChangeArrowheads="1"/>
            </p:cNvSpPr>
            <p:nvPr/>
          </p:nvSpPr>
          <p:spPr bwMode="auto">
            <a:xfrm>
              <a:off x="3774973"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1">
              <a:extLst>
                <a:ext uri="{FF2B5EF4-FFF2-40B4-BE49-F238E27FC236}">
                  <a16:creationId xmlns:a16="http://schemas.microsoft.com/office/drawing/2014/main" id="{6056131E-8461-4F1C-B0CD-89DAAA3877B9}"/>
                </a:ext>
              </a:extLst>
            </p:cNvPr>
            <p:cNvSpPr>
              <a:spLocks noChangeArrowheads="1"/>
            </p:cNvSpPr>
            <p:nvPr/>
          </p:nvSpPr>
          <p:spPr bwMode="auto">
            <a:xfrm>
              <a:off x="3965964" y="3288421"/>
              <a:ext cx="190991" cy="281978"/>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2">
              <a:extLst>
                <a:ext uri="{FF2B5EF4-FFF2-40B4-BE49-F238E27FC236}">
                  <a16:creationId xmlns:a16="http://schemas.microsoft.com/office/drawing/2014/main" id="{8E099197-F9E0-4917-B982-564E1A4ECB88}"/>
                </a:ext>
              </a:extLst>
            </p:cNvPr>
            <p:cNvSpPr>
              <a:spLocks/>
            </p:cNvSpPr>
            <p:nvPr/>
          </p:nvSpPr>
          <p:spPr bwMode="auto">
            <a:xfrm>
              <a:off x="3392991" y="3009722"/>
              <a:ext cx="1158241" cy="838557"/>
            </a:xfrm>
            <a:custGeom>
              <a:avLst/>
              <a:gdLst>
                <a:gd name="T0" fmla="*/ 903 w 1413"/>
                <a:gd name="T1" fmla="*/ 1023 h 1023"/>
                <a:gd name="T2" fmla="*/ 903 w 1413"/>
                <a:gd name="T3" fmla="*/ 713 h 1023"/>
                <a:gd name="T4" fmla="*/ 0 w 1413"/>
                <a:gd name="T5" fmla="*/ 713 h 1023"/>
                <a:gd name="T6" fmla="*/ 0 w 1413"/>
                <a:gd name="T7" fmla="*/ 684 h 1023"/>
                <a:gd name="T8" fmla="*/ 932 w 1413"/>
                <a:gd name="T9" fmla="*/ 684 h 1023"/>
                <a:gd name="T10" fmla="*/ 932 w 1413"/>
                <a:gd name="T11" fmla="*/ 956 h 1023"/>
                <a:gd name="T12" fmla="*/ 1374 w 1413"/>
                <a:gd name="T13" fmla="*/ 512 h 1023"/>
                <a:gd name="T14" fmla="*/ 932 w 1413"/>
                <a:gd name="T15" fmla="*/ 69 h 1023"/>
                <a:gd name="T16" fmla="*/ 932 w 1413"/>
                <a:gd name="T17" fmla="*/ 340 h 1023"/>
                <a:gd name="T18" fmla="*/ 0 w 1413"/>
                <a:gd name="T19" fmla="*/ 340 h 1023"/>
                <a:gd name="T20" fmla="*/ 0 w 1413"/>
                <a:gd name="T21" fmla="*/ 312 h 1023"/>
                <a:gd name="T22" fmla="*/ 903 w 1413"/>
                <a:gd name="T23" fmla="*/ 312 h 1023"/>
                <a:gd name="T24" fmla="*/ 903 w 1413"/>
                <a:gd name="T25" fmla="*/ 0 h 1023"/>
                <a:gd name="T26" fmla="*/ 1413 w 1413"/>
                <a:gd name="T27" fmla="*/ 512 h 1023"/>
                <a:gd name="T28" fmla="*/ 903 w 1413"/>
                <a:gd name="T29" fmla="*/ 1023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3" h="1023">
                  <a:moveTo>
                    <a:pt x="903" y="1023"/>
                  </a:moveTo>
                  <a:lnTo>
                    <a:pt x="903" y="713"/>
                  </a:lnTo>
                  <a:lnTo>
                    <a:pt x="0" y="713"/>
                  </a:lnTo>
                  <a:lnTo>
                    <a:pt x="0" y="684"/>
                  </a:lnTo>
                  <a:lnTo>
                    <a:pt x="932" y="684"/>
                  </a:lnTo>
                  <a:lnTo>
                    <a:pt x="932" y="956"/>
                  </a:lnTo>
                  <a:lnTo>
                    <a:pt x="1374" y="512"/>
                  </a:lnTo>
                  <a:lnTo>
                    <a:pt x="932" y="69"/>
                  </a:lnTo>
                  <a:lnTo>
                    <a:pt x="932" y="340"/>
                  </a:lnTo>
                  <a:lnTo>
                    <a:pt x="0" y="340"/>
                  </a:lnTo>
                  <a:lnTo>
                    <a:pt x="0" y="312"/>
                  </a:lnTo>
                  <a:lnTo>
                    <a:pt x="903" y="312"/>
                  </a:lnTo>
                  <a:lnTo>
                    <a:pt x="903" y="0"/>
                  </a:lnTo>
                  <a:lnTo>
                    <a:pt x="1413" y="512"/>
                  </a:lnTo>
                  <a:lnTo>
                    <a:pt x="903" y="10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a:extLst>
              <a:ext uri="{FF2B5EF4-FFF2-40B4-BE49-F238E27FC236}">
                <a16:creationId xmlns:a16="http://schemas.microsoft.com/office/drawing/2014/main" id="{E59470CB-31B5-48EC-B650-FE8A493DFD61}"/>
              </a:ext>
            </a:extLst>
          </p:cNvPr>
          <p:cNvSpPr/>
          <p:nvPr/>
        </p:nvSpPr>
        <p:spPr>
          <a:xfrm>
            <a:off x="8911122" y="2617535"/>
            <a:ext cx="2769028" cy="538609"/>
          </a:xfrm>
          <a:prstGeom prst="rect">
            <a:avLst/>
          </a:prstGeom>
        </p:spPr>
        <p:txBody>
          <a:bodyPr wrap="none">
            <a:spAutoFit/>
          </a:bodyPr>
          <a:lstStyle/>
          <a:p>
            <a:pPr marL="179964" lvl="1" indent="-179964" defTabSz="1088558">
              <a:spcBef>
                <a:spcPts val="600"/>
              </a:spcBef>
              <a:buClr>
                <a:schemeClr val="accent1"/>
              </a:buClr>
              <a:buFont typeface="Wingdings" pitchFamily="2" charset="2"/>
              <a:buChar char="§"/>
              <a:defRPr/>
            </a:pPr>
            <a:r>
              <a:rPr lang="en-US" altLang="ko-KR" sz="1200" dirty="0"/>
              <a:t>Press 0 : Will generate empty row</a:t>
            </a:r>
          </a:p>
          <a:p>
            <a:pPr marL="179964" lvl="1" indent="-179964" defTabSz="1088558">
              <a:spcBef>
                <a:spcPts val="600"/>
              </a:spcBef>
              <a:buClr>
                <a:schemeClr val="accent1"/>
              </a:buClr>
              <a:buFont typeface="Wingdings" pitchFamily="2" charset="2"/>
              <a:buChar char="§"/>
              <a:defRPr/>
            </a:pPr>
            <a:r>
              <a:rPr lang="en-US" altLang="ko-KR" sz="1200" dirty="0"/>
              <a:t>Enter twice : Extract Information</a:t>
            </a:r>
          </a:p>
        </p:txBody>
      </p:sp>
      <p:sp>
        <p:nvSpPr>
          <p:cNvPr id="67" name="Text Placeholder 5">
            <a:extLst>
              <a:ext uri="{FF2B5EF4-FFF2-40B4-BE49-F238E27FC236}">
                <a16:creationId xmlns:a16="http://schemas.microsoft.com/office/drawing/2014/main" id="{EE4762ED-AA0F-4E58-900C-36E7AA1E488C}"/>
              </a:ext>
            </a:extLst>
          </p:cNvPr>
          <p:cNvSpPr txBox="1">
            <a:spLocks/>
          </p:cNvSpPr>
          <p:nvPr/>
        </p:nvSpPr>
        <p:spPr bwMode="gray">
          <a:xfrm>
            <a:off x="3640995" y="3475710"/>
            <a:ext cx="4599394" cy="963235"/>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pPr marL="179964" lvl="1" indent="-179964" defTabSz="1088558">
              <a:spcBef>
                <a:spcPts val="600"/>
              </a:spcBef>
              <a:buClr>
                <a:schemeClr val="accent1"/>
              </a:buClr>
              <a:buFont typeface="Wingdings" pitchFamily="2" charset="2"/>
              <a:buChar char="§"/>
              <a:defRPr/>
            </a:pPr>
            <a:r>
              <a:rPr lang="en-US" sz="1200" dirty="0">
                <a:latin typeface="+mn-lt"/>
              </a:rPr>
              <a:t>No </a:t>
            </a:r>
            <a:r>
              <a:rPr lang="en-US" altLang="ko-KR" sz="1200" dirty="0"/>
              <a:t>action </a:t>
            </a:r>
            <a:r>
              <a:rPr lang="en-US" sz="1200" dirty="0">
                <a:latin typeface="+mn-lt"/>
              </a:rPr>
              <a:t>need. Crawler automatically moves to result page.</a:t>
            </a:r>
          </a:p>
        </p:txBody>
      </p:sp>
      <p:grpSp>
        <p:nvGrpSpPr>
          <p:cNvPr id="77" name="Group 76">
            <a:extLst>
              <a:ext uri="{FF2B5EF4-FFF2-40B4-BE49-F238E27FC236}">
                <a16:creationId xmlns:a16="http://schemas.microsoft.com/office/drawing/2014/main" id="{BD5277CF-C5C2-44F4-93B9-EC07399D08D7}"/>
              </a:ext>
            </a:extLst>
          </p:cNvPr>
          <p:cNvGrpSpPr>
            <a:grpSpLocks noChangeAspect="1"/>
          </p:cNvGrpSpPr>
          <p:nvPr/>
        </p:nvGrpSpPr>
        <p:grpSpPr>
          <a:xfrm>
            <a:off x="8256978" y="3759771"/>
            <a:ext cx="501138" cy="372947"/>
            <a:chOff x="6373813" y="2532063"/>
            <a:chExt cx="2600325" cy="1935162"/>
          </a:xfrm>
        </p:grpSpPr>
        <p:sp>
          <p:nvSpPr>
            <p:cNvPr id="78" name="Freeform 5">
              <a:extLst>
                <a:ext uri="{FF2B5EF4-FFF2-40B4-BE49-F238E27FC236}">
                  <a16:creationId xmlns:a16="http://schemas.microsoft.com/office/drawing/2014/main" id="{F2D47E73-1831-4371-A05E-E0FCC922465F}"/>
                </a:ext>
              </a:extLst>
            </p:cNvPr>
            <p:cNvSpPr>
              <a:spLocks noEditPoints="1"/>
            </p:cNvSpPr>
            <p:nvPr/>
          </p:nvSpPr>
          <p:spPr bwMode="auto">
            <a:xfrm>
              <a:off x="6373813" y="2532063"/>
              <a:ext cx="1298575" cy="1935162"/>
            </a:xfrm>
            <a:custGeom>
              <a:avLst/>
              <a:gdLst>
                <a:gd name="T0" fmla="*/ 464 w 464"/>
                <a:gd name="T1" fmla="*/ 280 h 688"/>
                <a:gd name="T2" fmla="*/ 464 w 464"/>
                <a:gd name="T3" fmla="*/ 264 h 688"/>
                <a:gd name="T4" fmla="*/ 202 w 464"/>
                <a:gd name="T5" fmla="*/ 8 h 688"/>
                <a:gd name="T6" fmla="*/ 202 w 464"/>
                <a:gd name="T7" fmla="*/ 0 h 688"/>
                <a:gd name="T8" fmla="*/ 42 w 464"/>
                <a:gd name="T9" fmla="*/ 0 h 688"/>
                <a:gd name="T10" fmla="*/ 42 w 464"/>
                <a:gd name="T11" fmla="*/ 8 h 688"/>
                <a:gd name="T12" fmla="*/ 130 w 464"/>
                <a:gd name="T13" fmla="*/ 264 h 688"/>
                <a:gd name="T14" fmla="*/ 0 w 464"/>
                <a:gd name="T15" fmla="*/ 264 h 688"/>
                <a:gd name="T16" fmla="*/ 0 w 464"/>
                <a:gd name="T17" fmla="*/ 424 h 688"/>
                <a:gd name="T18" fmla="*/ 133 w 464"/>
                <a:gd name="T19" fmla="*/ 424 h 688"/>
                <a:gd name="T20" fmla="*/ 42 w 464"/>
                <a:gd name="T21" fmla="*/ 680 h 688"/>
                <a:gd name="T22" fmla="*/ 42 w 464"/>
                <a:gd name="T23" fmla="*/ 688 h 688"/>
                <a:gd name="T24" fmla="*/ 202 w 464"/>
                <a:gd name="T25" fmla="*/ 688 h 688"/>
                <a:gd name="T26" fmla="*/ 202 w 464"/>
                <a:gd name="T27" fmla="*/ 680 h 688"/>
                <a:gd name="T28" fmla="*/ 464 w 464"/>
                <a:gd name="T29" fmla="*/ 424 h 688"/>
                <a:gd name="T30" fmla="*/ 464 w 464"/>
                <a:gd name="T31" fmla="*/ 408 h 688"/>
                <a:gd name="T32" fmla="*/ 269 w 464"/>
                <a:gd name="T33" fmla="*/ 488 h 688"/>
                <a:gd name="T34" fmla="*/ 187 w 464"/>
                <a:gd name="T35" fmla="*/ 672 h 688"/>
                <a:gd name="T36" fmla="*/ 58 w 464"/>
                <a:gd name="T37" fmla="*/ 672 h 688"/>
                <a:gd name="T38" fmla="*/ 178 w 464"/>
                <a:gd name="T39" fmla="*/ 397 h 688"/>
                <a:gd name="T40" fmla="*/ 464 w 464"/>
                <a:gd name="T41" fmla="*/ 280 h 688"/>
                <a:gd name="T42" fmla="*/ 58 w 464"/>
                <a:gd name="T43" fmla="*/ 16 h 688"/>
                <a:gd name="T44" fmla="*/ 187 w 464"/>
                <a:gd name="T45" fmla="*/ 16 h 688"/>
                <a:gd name="T46" fmla="*/ 269 w 464"/>
                <a:gd name="T47" fmla="*/ 200 h 688"/>
                <a:gd name="T48" fmla="*/ 371 w 464"/>
                <a:gd name="T49" fmla="*/ 264 h 688"/>
                <a:gd name="T50" fmla="*/ 149 w 464"/>
                <a:gd name="T51" fmla="*/ 264 h 688"/>
                <a:gd name="T52" fmla="*/ 150 w 464"/>
                <a:gd name="T53" fmla="*/ 263 h 688"/>
                <a:gd name="T54" fmla="*/ 58 w 464"/>
                <a:gd name="T55" fmla="*/ 16 h 688"/>
                <a:gd name="T56" fmla="*/ 144 w 464"/>
                <a:gd name="T57" fmla="*/ 410 h 688"/>
                <a:gd name="T58" fmla="*/ 144 w 464"/>
                <a:gd name="T59" fmla="*/ 408 h 688"/>
                <a:gd name="T60" fmla="*/ 16 w 464"/>
                <a:gd name="T61" fmla="*/ 408 h 688"/>
                <a:gd name="T62" fmla="*/ 16 w 464"/>
                <a:gd name="T63" fmla="*/ 280 h 688"/>
                <a:gd name="T64" fmla="*/ 349 w 464"/>
                <a:gd name="T65" fmla="*/ 280 h 688"/>
                <a:gd name="T66" fmla="*/ 167 w 464"/>
                <a:gd name="T67" fmla="*/ 386 h 688"/>
                <a:gd name="T68" fmla="*/ 144 w 464"/>
                <a:gd name="T69" fmla="*/ 41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4" h="688">
                  <a:moveTo>
                    <a:pt x="464" y="280"/>
                  </a:moveTo>
                  <a:cubicBezTo>
                    <a:pt x="464" y="264"/>
                    <a:pt x="464" y="264"/>
                    <a:pt x="464" y="264"/>
                  </a:cubicBezTo>
                  <a:cubicBezTo>
                    <a:pt x="322" y="264"/>
                    <a:pt x="202" y="147"/>
                    <a:pt x="202" y="8"/>
                  </a:cubicBezTo>
                  <a:cubicBezTo>
                    <a:pt x="202" y="0"/>
                    <a:pt x="202" y="0"/>
                    <a:pt x="202" y="0"/>
                  </a:cubicBezTo>
                  <a:cubicBezTo>
                    <a:pt x="42" y="0"/>
                    <a:pt x="42" y="0"/>
                    <a:pt x="42" y="0"/>
                  </a:cubicBezTo>
                  <a:cubicBezTo>
                    <a:pt x="42" y="8"/>
                    <a:pt x="42" y="8"/>
                    <a:pt x="42" y="8"/>
                  </a:cubicBezTo>
                  <a:cubicBezTo>
                    <a:pt x="42" y="101"/>
                    <a:pt x="73" y="191"/>
                    <a:pt x="130" y="264"/>
                  </a:cubicBezTo>
                  <a:cubicBezTo>
                    <a:pt x="0" y="264"/>
                    <a:pt x="0" y="264"/>
                    <a:pt x="0" y="264"/>
                  </a:cubicBezTo>
                  <a:cubicBezTo>
                    <a:pt x="0" y="424"/>
                    <a:pt x="0" y="424"/>
                    <a:pt x="0" y="424"/>
                  </a:cubicBezTo>
                  <a:cubicBezTo>
                    <a:pt x="133" y="424"/>
                    <a:pt x="133" y="424"/>
                    <a:pt x="133" y="424"/>
                  </a:cubicBezTo>
                  <a:cubicBezTo>
                    <a:pt x="74" y="497"/>
                    <a:pt x="42" y="586"/>
                    <a:pt x="42" y="680"/>
                  </a:cubicBezTo>
                  <a:cubicBezTo>
                    <a:pt x="42" y="688"/>
                    <a:pt x="42" y="688"/>
                    <a:pt x="42" y="688"/>
                  </a:cubicBezTo>
                  <a:cubicBezTo>
                    <a:pt x="202" y="688"/>
                    <a:pt x="202" y="688"/>
                    <a:pt x="202" y="688"/>
                  </a:cubicBezTo>
                  <a:cubicBezTo>
                    <a:pt x="202" y="680"/>
                    <a:pt x="202" y="680"/>
                    <a:pt x="202" y="680"/>
                  </a:cubicBezTo>
                  <a:cubicBezTo>
                    <a:pt x="202" y="541"/>
                    <a:pt x="322" y="424"/>
                    <a:pt x="464" y="424"/>
                  </a:cubicBezTo>
                  <a:cubicBezTo>
                    <a:pt x="464" y="408"/>
                    <a:pt x="464" y="408"/>
                    <a:pt x="464" y="408"/>
                  </a:cubicBezTo>
                  <a:cubicBezTo>
                    <a:pt x="391" y="408"/>
                    <a:pt x="322" y="436"/>
                    <a:pt x="269" y="488"/>
                  </a:cubicBezTo>
                  <a:cubicBezTo>
                    <a:pt x="218" y="538"/>
                    <a:pt x="189" y="603"/>
                    <a:pt x="187" y="672"/>
                  </a:cubicBezTo>
                  <a:cubicBezTo>
                    <a:pt x="58" y="672"/>
                    <a:pt x="58" y="672"/>
                    <a:pt x="58" y="672"/>
                  </a:cubicBezTo>
                  <a:cubicBezTo>
                    <a:pt x="60" y="569"/>
                    <a:pt x="103" y="471"/>
                    <a:pt x="178" y="397"/>
                  </a:cubicBezTo>
                  <a:cubicBezTo>
                    <a:pt x="255" y="322"/>
                    <a:pt x="357" y="280"/>
                    <a:pt x="464" y="280"/>
                  </a:cubicBezTo>
                  <a:close/>
                  <a:moveTo>
                    <a:pt x="58" y="16"/>
                  </a:moveTo>
                  <a:cubicBezTo>
                    <a:pt x="187" y="16"/>
                    <a:pt x="187" y="16"/>
                    <a:pt x="187" y="16"/>
                  </a:cubicBezTo>
                  <a:cubicBezTo>
                    <a:pt x="189" y="85"/>
                    <a:pt x="218" y="150"/>
                    <a:pt x="269" y="200"/>
                  </a:cubicBezTo>
                  <a:cubicBezTo>
                    <a:pt x="299" y="229"/>
                    <a:pt x="334" y="251"/>
                    <a:pt x="371" y="264"/>
                  </a:cubicBezTo>
                  <a:cubicBezTo>
                    <a:pt x="149" y="264"/>
                    <a:pt x="149" y="264"/>
                    <a:pt x="149" y="264"/>
                  </a:cubicBezTo>
                  <a:cubicBezTo>
                    <a:pt x="150" y="263"/>
                    <a:pt x="150" y="263"/>
                    <a:pt x="150" y="263"/>
                  </a:cubicBezTo>
                  <a:cubicBezTo>
                    <a:pt x="92" y="193"/>
                    <a:pt x="60" y="106"/>
                    <a:pt x="58" y="16"/>
                  </a:cubicBezTo>
                  <a:close/>
                  <a:moveTo>
                    <a:pt x="144" y="410"/>
                  </a:moveTo>
                  <a:cubicBezTo>
                    <a:pt x="144" y="408"/>
                    <a:pt x="144" y="408"/>
                    <a:pt x="144" y="408"/>
                  </a:cubicBezTo>
                  <a:cubicBezTo>
                    <a:pt x="16" y="408"/>
                    <a:pt x="16" y="408"/>
                    <a:pt x="16" y="408"/>
                  </a:cubicBezTo>
                  <a:cubicBezTo>
                    <a:pt x="16" y="280"/>
                    <a:pt x="16" y="280"/>
                    <a:pt x="16" y="280"/>
                  </a:cubicBezTo>
                  <a:cubicBezTo>
                    <a:pt x="349" y="280"/>
                    <a:pt x="349" y="280"/>
                    <a:pt x="349" y="280"/>
                  </a:cubicBezTo>
                  <a:cubicBezTo>
                    <a:pt x="281" y="299"/>
                    <a:pt x="219" y="335"/>
                    <a:pt x="167" y="386"/>
                  </a:cubicBezTo>
                  <a:cubicBezTo>
                    <a:pt x="159" y="394"/>
                    <a:pt x="151" y="402"/>
                    <a:pt x="144" y="4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CE4D015C-B6A2-43CD-BC5A-C38E26787B22}"/>
                </a:ext>
              </a:extLst>
            </p:cNvPr>
            <p:cNvSpPr>
              <a:spLocks/>
            </p:cNvSpPr>
            <p:nvPr/>
          </p:nvSpPr>
          <p:spPr bwMode="auto">
            <a:xfrm>
              <a:off x="7672388" y="3001963"/>
              <a:ext cx="1301750" cy="1001712"/>
            </a:xfrm>
            <a:custGeom>
              <a:avLst/>
              <a:gdLst>
                <a:gd name="T0" fmla="*/ 593 w 820"/>
                <a:gd name="T1" fmla="*/ 631 h 631"/>
                <a:gd name="T2" fmla="*/ 820 w 820"/>
                <a:gd name="T3" fmla="*/ 315 h 631"/>
                <a:gd name="T4" fmla="*/ 593 w 820"/>
                <a:gd name="T5" fmla="*/ 0 h 631"/>
                <a:gd name="T6" fmla="*/ 593 w 820"/>
                <a:gd name="T7" fmla="*/ 170 h 631"/>
                <a:gd name="T8" fmla="*/ 593 w 820"/>
                <a:gd name="T9" fmla="*/ 172 h 631"/>
                <a:gd name="T10" fmla="*/ 388 w 820"/>
                <a:gd name="T11" fmla="*/ 172 h 631"/>
                <a:gd name="T12" fmla="*/ 191 w 820"/>
                <a:gd name="T13" fmla="*/ 172 h 631"/>
                <a:gd name="T14" fmla="*/ 0 w 820"/>
                <a:gd name="T15" fmla="*/ 172 h 631"/>
                <a:gd name="T16" fmla="*/ 0 w 820"/>
                <a:gd name="T17" fmla="*/ 455 h 631"/>
                <a:gd name="T18" fmla="*/ 191 w 820"/>
                <a:gd name="T19" fmla="*/ 455 h 631"/>
                <a:gd name="T20" fmla="*/ 388 w 820"/>
                <a:gd name="T21" fmla="*/ 455 h 631"/>
                <a:gd name="T22" fmla="*/ 593 w 820"/>
                <a:gd name="T23" fmla="*/ 455 h 631"/>
                <a:gd name="T24" fmla="*/ 593 w 820"/>
                <a:gd name="T25" fmla="*/ 457 h 631"/>
                <a:gd name="T26" fmla="*/ 593 w 820"/>
                <a:gd name="T2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0" h="631">
                  <a:moveTo>
                    <a:pt x="593" y="631"/>
                  </a:moveTo>
                  <a:lnTo>
                    <a:pt x="820" y="315"/>
                  </a:lnTo>
                  <a:lnTo>
                    <a:pt x="593" y="0"/>
                  </a:lnTo>
                  <a:lnTo>
                    <a:pt x="593" y="170"/>
                  </a:lnTo>
                  <a:lnTo>
                    <a:pt x="593" y="172"/>
                  </a:lnTo>
                  <a:lnTo>
                    <a:pt x="388" y="172"/>
                  </a:lnTo>
                  <a:lnTo>
                    <a:pt x="191" y="172"/>
                  </a:lnTo>
                  <a:lnTo>
                    <a:pt x="0" y="172"/>
                  </a:lnTo>
                  <a:lnTo>
                    <a:pt x="0" y="455"/>
                  </a:lnTo>
                  <a:lnTo>
                    <a:pt x="191" y="455"/>
                  </a:lnTo>
                  <a:lnTo>
                    <a:pt x="388" y="455"/>
                  </a:lnTo>
                  <a:lnTo>
                    <a:pt x="593" y="455"/>
                  </a:lnTo>
                  <a:lnTo>
                    <a:pt x="593" y="457"/>
                  </a:lnTo>
                  <a:lnTo>
                    <a:pt x="593" y="631"/>
                  </a:lnTo>
                  <a:close/>
                </a:path>
              </a:pathLst>
            </a:custGeom>
            <a:solidFill>
              <a:srgbClr val="008F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
              <a:extLst>
                <a:ext uri="{FF2B5EF4-FFF2-40B4-BE49-F238E27FC236}">
                  <a16:creationId xmlns:a16="http://schemas.microsoft.com/office/drawing/2014/main" id="{A23BB92F-03CC-4ABA-B97E-F59C93A7D2FE}"/>
                </a:ext>
              </a:extLst>
            </p:cNvPr>
            <p:cNvSpPr>
              <a:spLocks/>
            </p:cNvSpPr>
            <p:nvPr/>
          </p:nvSpPr>
          <p:spPr bwMode="auto">
            <a:xfrm>
              <a:off x="7672388" y="3001963"/>
              <a:ext cx="1301750" cy="1001712"/>
            </a:xfrm>
            <a:custGeom>
              <a:avLst/>
              <a:gdLst>
                <a:gd name="T0" fmla="*/ 593 w 820"/>
                <a:gd name="T1" fmla="*/ 631 h 631"/>
                <a:gd name="T2" fmla="*/ 820 w 820"/>
                <a:gd name="T3" fmla="*/ 315 h 631"/>
                <a:gd name="T4" fmla="*/ 593 w 820"/>
                <a:gd name="T5" fmla="*/ 0 h 631"/>
                <a:gd name="T6" fmla="*/ 593 w 820"/>
                <a:gd name="T7" fmla="*/ 170 h 631"/>
                <a:gd name="T8" fmla="*/ 593 w 820"/>
                <a:gd name="T9" fmla="*/ 172 h 631"/>
                <a:gd name="T10" fmla="*/ 388 w 820"/>
                <a:gd name="T11" fmla="*/ 172 h 631"/>
                <a:gd name="T12" fmla="*/ 191 w 820"/>
                <a:gd name="T13" fmla="*/ 172 h 631"/>
                <a:gd name="T14" fmla="*/ 0 w 820"/>
                <a:gd name="T15" fmla="*/ 172 h 631"/>
                <a:gd name="T16" fmla="*/ 0 w 820"/>
                <a:gd name="T17" fmla="*/ 455 h 631"/>
                <a:gd name="T18" fmla="*/ 191 w 820"/>
                <a:gd name="T19" fmla="*/ 455 h 631"/>
                <a:gd name="T20" fmla="*/ 388 w 820"/>
                <a:gd name="T21" fmla="*/ 455 h 631"/>
                <a:gd name="T22" fmla="*/ 593 w 820"/>
                <a:gd name="T23" fmla="*/ 455 h 631"/>
                <a:gd name="T24" fmla="*/ 593 w 820"/>
                <a:gd name="T25" fmla="*/ 457 h 631"/>
                <a:gd name="T26" fmla="*/ 593 w 820"/>
                <a:gd name="T2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0" h="631">
                  <a:moveTo>
                    <a:pt x="593" y="631"/>
                  </a:moveTo>
                  <a:lnTo>
                    <a:pt x="820" y="315"/>
                  </a:lnTo>
                  <a:lnTo>
                    <a:pt x="593" y="0"/>
                  </a:lnTo>
                  <a:lnTo>
                    <a:pt x="593" y="170"/>
                  </a:lnTo>
                  <a:lnTo>
                    <a:pt x="593" y="172"/>
                  </a:lnTo>
                  <a:lnTo>
                    <a:pt x="388" y="172"/>
                  </a:lnTo>
                  <a:lnTo>
                    <a:pt x="191" y="172"/>
                  </a:lnTo>
                  <a:lnTo>
                    <a:pt x="0" y="172"/>
                  </a:lnTo>
                  <a:lnTo>
                    <a:pt x="0" y="455"/>
                  </a:lnTo>
                  <a:lnTo>
                    <a:pt x="191" y="455"/>
                  </a:lnTo>
                  <a:lnTo>
                    <a:pt x="388" y="455"/>
                  </a:lnTo>
                  <a:lnTo>
                    <a:pt x="593" y="455"/>
                  </a:lnTo>
                  <a:lnTo>
                    <a:pt x="593" y="457"/>
                  </a:lnTo>
                  <a:lnTo>
                    <a:pt x="593" y="6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8">
              <a:extLst>
                <a:ext uri="{FF2B5EF4-FFF2-40B4-BE49-F238E27FC236}">
                  <a16:creationId xmlns:a16="http://schemas.microsoft.com/office/drawing/2014/main" id="{1C17FA00-7C21-496C-BABB-180759AE7BCE}"/>
                </a:ext>
              </a:extLst>
            </p:cNvPr>
            <p:cNvSpPr>
              <a:spLocks noChangeArrowheads="1"/>
            </p:cNvSpPr>
            <p:nvPr/>
          </p:nvSpPr>
          <p:spPr bwMode="auto">
            <a:xfrm>
              <a:off x="7672388" y="3275013"/>
              <a:ext cx="303213" cy="449262"/>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
              <a:extLst>
                <a:ext uri="{FF2B5EF4-FFF2-40B4-BE49-F238E27FC236}">
                  <a16:creationId xmlns:a16="http://schemas.microsoft.com/office/drawing/2014/main" id="{37F66F65-7383-4297-B8BD-AA8734DD2D79}"/>
                </a:ext>
              </a:extLst>
            </p:cNvPr>
            <p:cNvSpPr>
              <a:spLocks/>
            </p:cNvSpPr>
            <p:nvPr/>
          </p:nvSpPr>
          <p:spPr bwMode="auto">
            <a:xfrm>
              <a:off x="7975601" y="3275013"/>
              <a:ext cx="312738" cy="449262"/>
            </a:xfrm>
            <a:custGeom>
              <a:avLst/>
              <a:gdLst>
                <a:gd name="T0" fmla="*/ 197 w 197"/>
                <a:gd name="T1" fmla="*/ 0 h 283"/>
                <a:gd name="T2" fmla="*/ 197 w 197"/>
                <a:gd name="T3" fmla="*/ 0 h 283"/>
                <a:gd name="T4" fmla="*/ 0 w 197"/>
                <a:gd name="T5" fmla="*/ 0 h 283"/>
                <a:gd name="T6" fmla="*/ 0 w 197"/>
                <a:gd name="T7" fmla="*/ 283 h 283"/>
                <a:gd name="T8" fmla="*/ 197 w 197"/>
                <a:gd name="T9" fmla="*/ 283 h 283"/>
                <a:gd name="T10" fmla="*/ 197 w 197"/>
                <a:gd name="T11" fmla="*/ 0 h 283"/>
              </a:gdLst>
              <a:ahLst/>
              <a:cxnLst>
                <a:cxn ang="0">
                  <a:pos x="T0" y="T1"/>
                </a:cxn>
                <a:cxn ang="0">
                  <a:pos x="T2" y="T3"/>
                </a:cxn>
                <a:cxn ang="0">
                  <a:pos x="T4" y="T5"/>
                </a:cxn>
                <a:cxn ang="0">
                  <a:pos x="T6" y="T7"/>
                </a:cxn>
                <a:cxn ang="0">
                  <a:pos x="T8" y="T9"/>
                </a:cxn>
                <a:cxn ang="0">
                  <a:pos x="T10" y="T11"/>
                </a:cxn>
              </a:cxnLst>
              <a:rect l="0" t="0" r="r" b="b"/>
              <a:pathLst>
                <a:path w="197" h="283">
                  <a:moveTo>
                    <a:pt x="197" y="0"/>
                  </a:moveTo>
                  <a:lnTo>
                    <a:pt x="197" y="0"/>
                  </a:lnTo>
                  <a:lnTo>
                    <a:pt x="0" y="0"/>
                  </a:lnTo>
                  <a:lnTo>
                    <a:pt x="0" y="283"/>
                  </a:lnTo>
                  <a:lnTo>
                    <a:pt x="197" y="283"/>
                  </a:lnTo>
                  <a:lnTo>
                    <a:pt x="197" y="0"/>
                  </a:lnTo>
                  <a:close/>
                </a:path>
              </a:pathLst>
            </a:custGeom>
            <a:solidFill>
              <a:srgbClr val="A8A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
              <a:extLst>
                <a:ext uri="{FF2B5EF4-FFF2-40B4-BE49-F238E27FC236}">
                  <a16:creationId xmlns:a16="http://schemas.microsoft.com/office/drawing/2014/main" id="{47E46A05-0068-4E93-A935-B483B60C68AB}"/>
                </a:ext>
              </a:extLst>
            </p:cNvPr>
            <p:cNvSpPr>
              <a:spLocks/>
            </p:cNvSpPr>
            <p:nvPr/>
          </p:nvSpPr>
          <p:spPr bwMode="auto">
            <a:xfrm>
              <a:off x="7975601" y="3275013"/>
              <a:ext cx="312738" cy="449262"/>
            </a:xfrm>
            <a:custGeom>
              <a:avLst/>
              <a:gdLst>
                <a:gd name="T0" fmla="*/ 197 w 197"/>
                <a:gd name="T1" fmla="*/ 0 h 283"/>
                <a:gd name="T2" fmla="*/ 197 w 197"/>
                <a:gd name="T3" fmla="*/ 0 h 283"/>
                <a:gd name="T4" fmla="*/ 0 w 197"/>
                <a:gd name="T5" fmla="*/ 0 h 283"/>
                <a:gd name="T6" fmla="*/ 0 w 197"/>
                <a:gd name="T7" fmla="*/ 283 h 283"/>
                <a:gd name="T8" fmla="*/ 197 w 197"/>
                <a:gd name="T9" fmla="*/ 283 h 283"/>
                <a:gd name="T10" fmla="*/ 197 w 197"/>
                <a:gd name="T11" fmla="*/ 0 h 283"/>
              </a:gdLst>
              <a:ahLst/>
              <a:cxnLst>
                <a:cxn ang="0">
                  <a:pos x="T0" y="T1"/>
                </a:cxn>
                <a:cxn ang="0">
                  <a:pos x="T2" y="T3"/>
                </a:cxn>
                <a:cxn ang="0">
                  <a:pos x="T4" y="T5"/>
                </a:cxn>
                <a:cxn ang="0">
                  <a:pos x="T6" y="T7"/>
                </a:cxn>
                <a:cxn ang="0">
                  <a:pos x="T8" y="T9"/>
                </a:cxn>
                <a:cxn ang="0">
                  <a:pos x="T10" y="T11"/>
                </a:cxn>
              </a:cxnLst>
              <a:rect l="0" t="0" r="r" b="b"/>
              <a:pathLst>
                <a:path w="197" h="283">
                  <a:moveTo>
                    <a:pt x="197" y="0"/>
                  </a:moveTo>
                  <a:lnTo>
                    <a:pt x="197" y="0"/>
                  </a:lnTo>
                  <a:lnTo>
                    <a:pt x="0" y="0"/>
                  </a:lnTo>
                  <a:lnTo>
                    <a:pt x="0" y="283"/>
                  </a:lnTo>
                  <a:lnTo>
                    <a:pt x="197" y="283"/>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1">
              <a:extLst>
                <a:ext uri="{FF2B5EF4-FFF2-40B4-BE49-F238E27FC236}">
                  <a16:creationId xmlns:a16="http://schemas.microsoft.com/office/drawing/2014/main" id="{1AA30F98-3D22-49CC-BA98-8A21030DD544}"/>
                </a:ext>
              </a:extLst>
            </p:cNvPr>
            <p:cNvSpPr>
              <a:spLocks/>
            </p:cNvSpPr>
            <p:nvPr/>
          </p:nvSpPr>
          <p:spPr bwMode="auto">
            <a:xfrm>
              <a:off x="8288338" y="3275013"/>
              <a:ext cx="325438" cy="449262"/>
            </a:xfrm>
            <a:custGeom>
              <a:avLst/>
              <a:gdLst>
                <a:gd name="T0" fmla="*/ 205 w 205"/>
                <a:gd name="T1" fmla="*/ 0 h 283"/>
                <a:gd name="T2" fmla="*/ 205 w 205"/>
                <a:gd name="T3" fmla="*/ 0 h 283"/>
                <a:gd name="T4" fmla="*/ 0 w 205"/>
                <a:gd name="T5" fmla="*/ 0 h 283"/>
                <a:gd name="T6" fmla="*/ 0 w 205"/>
                <a:gd name="T7" fmla="*/ 283 h 283"/>
                <a:gd name="T8" fmla="*/ 205 w 205"/>
                <a:gd name="T9" fmla="*/ 283 h 283"/>
                <a:gd name="T10" fmla="*/ 205 w 205"/>
                <a:gd name="T11" fmla="*/ 0 h 283"/>
              </a:gdLst>
              <a:ahLst/>
              <a:cxnLst>
                <a:cxn ang="0">
                  <a:pos x="T0" y="T1"/>
                </a:cxn>
                <a:cxn ang="0">
                  <a:pos x="T2" y="T3"/>
                </a:cxn>
                <a:cxn ang="0">
                  <a:pos x="T4" y="T5"/>
                </a:cxn>
                <a:cxn ang="0">
                  <a:pos x="T6" y="T7"/>
                </a:cxn>
                <a:cxn ang="0">
                  <a:pos x="T8" y="T9"/>
                </a:cxn>
                <a:cxn ang="0">
                  <a:pos x="T10" y="T11"/>
                </a:cxn>
              </a:cxnLst>
              <a:rect l="0" t="0" r="r" b="b"/>
              <a:pathLst>
                <a:path w="205" h="283">
                  <a:moveTo>
                    <a:pt x="205" y="0"/>
                  </a:moveTo>
                  <a:lnTo>
                    <a:pt x="205" y="0"/>
                  </a:lnTo>
                  <a:lnTo>
                    <a:pt x="0" y="0"/>
                  </a:lnTo>
                  <a:lnTo>
                    <a:pt x="0" y="283"/>
                  </a:lnTo>
                  <a:lnTo>
                    <a:pt x="205" y="283"/>
                  </a:lnTo>
                  <a:lnTo>
                    <a:pt x="205" y="0"/>
                  </a:lnTo>
                  <a:close/>
                </a:path>
              </a:pathLst>
            </a:custGeom>
            <a:solidFill>
              <a:srgbClr val="609A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2">
              <a:extLst>
                <a:ext uri="{FF2B5EF4-FFF2-40B4-BE49-F238E27FC236}">
                  <a16:creationId xmlns:a16="http://schemas.microsoft.com/office/drawing/2014/main" id="{5A976CA0-2EDE-4AB7-A697-26D8FEAAEA57}"/>
                </a:ext>
              </a:extLst>
            </p:cNvPr>
            <p:cNvSpPr>
              <a:spLocks/>
            </p:cNvSpPr>
            <p:nvPr/>
          </p:nvSpPr>
          <p:spPr bwMode="auto">
            <a:xfrm>
              <a:off x="8288338" y="3275013"/>
              <a:ext cx="325438" cy="449262"/>
            </a:xfrm>
            <a:custGeom>
              <a:avLst/>
              <a:gdLst>
                <a:gd name="T0" fmla="*/ 205 w 205"/>
                <a:gd name="T1" fmla="*/ 0 h 283"/>
                <a:gd name="T2" fmla="*/ 205 w 205"/>
                <a:gd name="T3" fmla="*/ 0 h 283"/>
                <a:gd name="T4" fmla="*/ 0 w 205"/>
                <a:gd name="T5" fmla="*/ 0 h 283"/>
                <a:gd name="T6" fmla="*/ 0 w 205"/>
                <a:gd name="T7" fmla="*/ 283 h 283"/>
                <a:gd name="T8" fmla="*/ 205 w 205"/>
                <a:gd name="T9" fmla="*/ 283 h 283"/>
                <a:gd name="T10" fmla="*/ 205 w 205"/>
                <a:gd name="T11" fmla="*/ 0 h 283"/>
              </a:gdLst>
              <a:ahLst/>
              <a:cxnLst>
                <a:cxn ang="0">
                  <a:pos x="T0" y="T1"/>
                </a:cxn>
                <a:cxn ang="0">
                  <a:pos x="T2" y="T3"/>
                </a:cxn>
                <a:cxn ang="0">
                  <a:pos x="T4" y="T5"/>
                </a:cxn>
                <a:cxn ang="0">
                  <a:pos x="T6" y="T7"/>
                </a:cxn>
                <a:cxn ang="0">
                  <a:pos x="T8" y="T9"/>
                </a:cxn>
                <a:cxn ang="0">
                  <a:pos x="T10" y="T11"/>
                </a:cxn>
              </a:cxnLst>
              <a:rect l="0" t="0" r="r" b="b"/>
              <a:pathLst>
                <a:path w="205" h="283">
                  <a:moveTo>
                    <a:pt x="205" y="0"/>
                  </a:moveTo>
                  <a:lnTo>
                    <a:pt x="205" y="0"/>
                  </a:lnTo>
                  <a:lnTo>
                    <a:pt x="0" y="0"/>
                  </a:lnTo>
                  <a:lnTo>
                    <a:pt x="0" y="283"/>
                  </a:lnTo>
                  <a:lnTo>
                    <a:pt x="205" y="283"/>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5" name="Text Placeholder 5">
            <a:extLst>
              <a:ext uri="{FF2B5EF4-FFF2-40B4-BE49-F238E27FC236}">
                <a16:creationId xmlns:a16="http://schemas.microsoft.com/office/drawing/2014/main" id="{F7964D4F-03B2-4AEF-96EA-F0167E1D5797}"/>
              </a:ext>
            </a:extLst>
          </p:cNvPr>
          <p:cNvSpPr txBox="1">
            <a:spLocks/>
          </p:cNvSpPr>
          <p:nvPr/>
        </p:nvSpPr>
        <p:spPr bwMode="gray">
          <a:xfrm>
            <a:off x="3640995" y="4840988"/>
            <a:ext cx="4599394" cy="963235"/>
          </a:xfrm>
          <a:prstGeom prst="rect">
            <a:avLst/>
          </a:prstGeom>
          <a:noFill/>
          <a:ln w="38100">
            <a:noFill/>
            <a:miter lim="800000"/>
            <a:headEnd/>
            <a:tailEnd/>
          </a:ln>
        </p:spPr>
        <p:txBody>
          <a:bodyPr vert="horz" wrap="square" lIns="179958" tIns="0" rIns="0" bIns="0" numCol="1" rtlCol="0" anchor="ctr" anchorCtr="0" compatLnSpc="1">
            <a:prstTxWarp prst="textNoShape">
              <a:avLst/>
            </a:prstTxWarp>
            <a:noAutofit/>
          </a:bodyPr>
          <a:lstStyle/>
          <a:p>
            <a:pPr marL="179964" lvl="1" indent="-179964" defTabSz="1088558">
              <a:spcBef>
                <a:spcPts val="600"/>
              </a:spcBef>
              <a:buClr>
                <a:schemeClr val="accent1"/>
              </a:buClr>
              <a:buFont typeface="Wingdings" pitchFamily="2" charset="2"/>
              <a:buChar char="§"/>
              <a:defRPr/>
            </a:pPr>
            <a:r>
              <a:rPr lang="en-US" sz="1200" dirty="0">
                <a:latin typeface="+mn-lt"/>
              </a:rPr>
              <a:t>Crawler asked to select result. S</a:t>
            </a:r>
            <a:r>
              <a:rPr lang="en-US" altLang="ko-KR" sz="1200" dirty="0"/>
              <a:t>elect company then press Enter twice.</a:t>
            </a:r>
            <a:endParaRPr lang="en-US" sz="1200" dirty="0">
              <a:latin typeface="+mn-lt"/>
            </a:endParaRPr>
          </a:p>
          <a:p>
            <a:pPr marL="179964" lvl="1" indent="-179964" defTabSz="1088558">
              <a:spcBef>
                <a:spcPts val="600"/>
              </a:spcBef>
              <a:buClr>
                <a:schemeClr val="accent1"/>
              </a:buClr>
              <a:buFont typeface="Wingdings" pitchFamily="2" charset="2"/>
              <a:buChar char="§"/>
              <a:defRPr/>
            </a:pPr>
            <a:r>
              <a:rPr lang="en-US" sz="1200" dirty="0">
                <a:latin typeface="+mn-lt"/>
              </a:rPr>
              <a:t>If there is no result you want, you can leave it empty (Press 0).</a:t>
            </a:r>
          </a:p>
          <a:p>
            <a:pPr marL="179964" lvl="1" indent="-179964" defTabSz="1088558">
              <a:spcBef>
                <a:spcPts val="600"/>
              </a:spcBef>
              <a:buClr>
                <a:schemeClr val="accent1"/>
              </a:buClr>
              <a:buFont typeface="Wingdings" pitchFamily="2" charset="2"/>
              <a:buChar char="§"/>
              <a:defRPr/>
            </a:pPr>
            <a:r>
              <a:rPr lang="en-US" sz="1200" dirty="0">
                <a:latin typeface="+mn-lt"/>
              </a:rPr>
              <a:t>Put new keyword (should be more than 3 characters) so that crawler can perform new search.</a:t>
            </a:r>
          </a:p>
          <a:p>
            <a:pPr marL="179964" lvl="1" indent="-179964" defTabSz="1088558">
              <a:spcBef>
                <a:spcPts val="600"/>
              </a:spcBef>
              <a:buClr>
                <a:schemeClr val="accent1"/>
              </a:buClr>
              <a:buFont typeface="Wingdings" pitchFamily="2" charset="2"/>
              <a:buChar char="§"/>
              <a:defRPr/>
            </a:pPr>
            <a:endParaRPr lang="en-US" sz="1200" dirty="0">
              <a:latin typeface="+mn-lt"/>
            </a:endParaRPr>
          </a:p>
        </p:txBody>
      </p:sp>
      <p:sp>
        <p:nvSpPr>
          <p:cNvPr id="105" name="Rectangle 104">
            <a:extLst>
              <a:ext uri="{FF2B5EF4-FFF2-40B4-BE49-F238E27FC236}">
                <a16:creationId xmlns:a16="http://schemas.microsoft.com/office/drawing/2014/main" id="{2B3F2066-5386-4795-B090-2303155B2F91}"/>
              </a:ext>
            </a:extLst>
          </p:cNvPr>
          <p:cNvSpPr/>
          <p:nvPr/>
        </p:nvSpPr>
        <p:spPr>
          <a:xfrm>
            <a:off x="8909091" y="4597556"/>
            <a:ext cx="3070134" cy="461665"/>
          </a:xfrm>
          <a:prstGeom prst="rect">
            <a:avLst/>
          </a:prstGeom>
        </p:spPr>
        <p:txBody>
          <a:bodyPr wrap="square">
            <a:spAutoFit/>
          </a:bodyPr>
          <a:lstStyle/>
          <a:p>
            <a:pPr marL="179964" lvl="1" indent="-179964" defTabSz="1088558">
              <a:spcBef>
                <a:spcPts val="600"/>
              </a:spcBef>
              <a:buClr>
                <a:schemeClr val="accent1"/>
              </a:buClr>
              <a:buFont typeface="Wingdings" pitchFamily="2" charset="2"/>
              <a:buChar char="§"/>
              <a:defRPr/>
            </a:pPr>
            <a:r>
              <a:rPr lang="en-US" altLang="ko-KR" sz="1200" dirty="0"/>
              <a:t>Will extract information</a:t>
            </a:r>
            <a:br>
              <a:rPr lang="en-US" altLang="ko-KR" sz="1200" dirty="0"/>
            </a:br>
            <a:r>
              <a:rPr lang="en-US" altLang="ko-KR" sz="1200" dirty="0"/>
              <a:t>and will move on to next loop</a:t>
            </a:r>
          </a:p>
        </p:txBody>
      </p:sp>
      <p:grpSp>
        <p:nvGrpSpPr>
          <p:cNvPr id="106" name="Group 105">
            <a:extLst>
              <a:ext uri="{FF2B5EF4-FFF2-40B4-BE49-F238E27FC236}">
                <a16:creationId xmlns:a16="http://schemas.microsoft.com/office/drawing/2014/main" id="{27C600DC-1A0E-447F-ACCA-954375F86C03}"/>
              </a:ext>
            </a:extLst>
          </p:cNvPr>
          <p:cNvGrpSpPr/>
          <p:nvPr/>
        </p:nvGrpSpPr>
        <p:grpSpPr>
          <a:xfrm>
            <a:off x="8256978" y="5045606"/>
            <a:ext cx="382601" cy="277000"/>
            <a:chOff x="3392991" y="3009722"/>
            <a:chExt cx="1158241" cy="838557"/>
          </a:xfrm>
        </p:grpSpPr>
        <p:sp>
          <p:nvSpPr>
            <p:cNvPr id="107" name="Rectangle 5">
              <a:extLst>
                <a:ext uri="{FF2B5EF4-FFF2-40B4-BE49-F238E27FC236}">
                  <a16:creationId xmlns:a16="http://schemas.microsoft.com/office/drawing/2014/main" id="{1F619491-54A4-425D-A804-95E932488B4C}"/>
                </a:ext>
              </a:extLst>
            </p:cNvPr>
            <p:cNvSpPr>
              <a:spLocks noChangeArrowheads="1"/>
            </p:cNvSpPr>
            <p:nvPr/>
          </p:nvSpPr>
          <p:spPr bwMode="auto">
            <a:xfrm>
              <a:off x="3392991" y="3288421"/>
              <a:ext cx="763963" cy="281978"/>
            </a:xfrm>
            <a:prstGeom prst="rect">
              <a:avLst/>
            </a:prstGeom>
            <a:solidFill>
              <a:srgbClr val="008F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6">
              <a:extLst>
                <a:ext uri="{FF2B5EF4-FFF2-40B4-BE49-F238E27FC236}">
                  <a16:creationId xmlns:a16="http://schemas.microsoft.com/office/drawing/2014/main" id="{EAF3972B-67C1-4888-B811-0BC38C0D5194}"/>
                </a:ext>
              </a:extLst>
            </p:cNvPr>
            <p:cNvSpPr>
              <a:spLocks noChangeArrowheads="1"/>
            </p:cNvSpPr>
            <p:nvPr/>
          </p:nvSpPr>
          <p:spPr bwMode="auto">
            <a:xfrm>
              <a:off x="3392991" y="3288421"/>
              <a:ext cx="763963"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
              <a:extLst>
                <a:ext uri="{FF2B5EF4-FFF2-40B4-BE49-F238E27FC236}">
                  <a16:creationId xmlns:a16="http://schemas.microsoft.com/office/drawing/2014/main" id="{51FAD181-22B0-44E1-A61C-777142B2093B}"/>
                </a:ext>
              </a:extLst>
            </p:cNvPr>
            <p:cNvSpPr>
              <a:spLocks noChangeArrowheads="1"/>
            </p:cNvSpPr>
            <p:nvPr/>
          </p:nvSpPr>
          <p:spPr bwMode="auto">
            <a:xfrm>
              <a:off x="3583982" y="3288421"/>
              <a:ext cx="190991" cy="281978"/>
            </a:xfrm>
            <a:prstGeom prst="rect">
              <a:avLst/>
            </a:prstGeom>
            <a:solidFill>
              <a:srgbClr val="609A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8">
              <a:extLst>
                <a:ext uri="{FF2B5EF4-FFF2-40B4-BE49-F238E27FC236}">
                  <a16:creationId xmlns:a16="http://schemas.microsoft.com/office/drawing/2014/main" id="{D3288B07-4E0E-4332-B2F0-663AB8312B99}"/>
                </a:ext>
              </a:extLst>
            </p:cNvPr>
            <p:cNvSpPr>
              <a:spLocks noChangeArrowheads="1"/>
            </p:cNvSpPr>
            <p:nvPr/>
          </p:nvSpPr>
          <p:spPr bwMode="auto">
            <a:xfrm>
              <a:off x="3583982"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9">
              <a:extLst>
                <a:ext uri="{FF2B5EF4-FFF2-40B4-BE49-F238E27FC236}">
                  <a16:creationId xmlns:a16="http://schemas.microsoft.com/office/drawing/2014/main" id="{D0ED9B42-80B6-48BE-8F5B-0FC2C8811C2D}"/>
                </a:ext>
              </a:extLst>
            </p:cNvPr>
            <p:cNvSpPr>
              <a:spLocks noChangeArrowheads="1"/>
            </p:cNvSpPr>
            <p:nvPr/>
          </p:nvSpPr>
          <p:spPr bwMode="auto">
            <a:xfrm>
              <a:off x="3774973" y="3288421"/>
              <a:ext cx="190991" cy="281978"/>
            </a:xfrm>
            <a:prstGeom prst="rect">
              <a:avLst/>
            </a:prstGeom>
            <a:solidFill>
              <a:srgbClr val="A8A3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
              <a:extLst>
                <a:ext uri="{FF2B5EF4-FFF2-40B4-BE49-F238E27FC236}">
                  <a16:creationId xmlns:a16="http://schemas.microsoft.com/office/drawing/2014/main" id="{406543F4-C070-49AF-8B93-BC85152330DC}"/>
                </a:ext>
              </a:extLst>
            </p:cNvPr>
            <p:cNvSpPr>
              <a:spLocks noChangeArrowheads="1"/>
            </p:cNvSpPr>
            <p:nvPr/>
          </p:nvSpPr>
          <p:spPr bwMode="auto">
            <a:xfrm>
              <a:off x="3774973" y="3288421"/>
              <a:ext cx="190991" cy="28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
              <a:extLst>
                <a:ext uri="{FF2B5EF4-FFF2-40B4-BE49-F238E27FC236}">
                  <a16:creationId xmlns:a16="http://schemas.microsoft.com/office/drawing/2014/main" id="{3F6193F7-867A-4E09-9759-8FF396FA1445}"/>
                </a:ext>
              </a:extLst>
            </p:cNvPr>
            <p:cNvSpPr>
              <a:spLocks noChangeArrowheads="1"/>
            </p:cNvSpPr>
            <p:nvPr/>
          </p:nvSpPr>
          <p:spPr bwMode="auto">
            <a:xfrm>
              <a:off x="3965964" y="3288421"/>
              <a:ext cx="190991" cy="281978"/>
            </a:xfrm>
            <a:prstGeom prst="rect">
              <a:avLst/>
            </a:prstGeom>
            <a:solidFill>
              <a:srgbClr val="F0A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AAF2FB30-9E09-4427-B639-A6415DAFB398}"/>
                </a:ext>
              </a:extLst>
            </p:cNvPr>
            <p:cNvSpPr>
              <a:spLocks/>
            </p:cNvSpPr>
            <p:nvPr/>
          </p:nvSpPr>
          <p:spPr bwMode="auto">
            <a:xfrm>
              <a:off x="3392991" y="3009722"/>
              <a:ext cx="1158241" cy="838557"/>
            </a:xfrm>
            <a:custGeom>
              <a:avLst/>
              <a:gdLst>
                <a:gd name="T0" fmla="*/ 903 w 1413"/>
                <a:gd name="T1" fmla="*/ 1023 h 1023"/>
                <a:gd name="T2" fmla="*/ 903 w 1413"/>
                <a:gd name="T3" fmla="*/ 713 h 1023"/>
                <a:gd name="T4" fmla="*/ 0 w 1413"/>
                <a:gd name="T5" fmla="*/ 713 h 1023"/>
                <a:gd name="T6" fmla="*/ 0 w 1413"/>
                <a:gd name="T7" fmla="*/ 684 h 1023"/>
                <a:gd name="T8" fmla="*/ 932 w 1413"/>
                <a:gd name="T9" fmla="*/ 684 h 1023"/>
                <a:gd name="T10" fmla="*/ 932 w 1413"/>
                <a:gd name="T11" fmla="*/ 956 h 1023"/>
                <a:gd name="T12" fmla="*/ 1374 w 1413"/>
                <a:gd name="T13" fmla="*/ 512 h 1023"/>
                <a:gd name="T14" fmla="*/ 932 w 1413"/>
                <a:gd name="T15" fmla="*/ 69 h 1023"/>
                <a:gd name="T16" fmla="*/ 932 w 1413"/>
                <a:gd name="T17" fmla="*/ 340 h 1023"/>
                <a:gd name="T18" fmla="*/ 0 w 1413"/>
                <a:gd name="T19" fmla="*/ 340 h 1023"/>
                <a:gd name="T20" fmla="*/ 0 w 1413"/>
                <a:gd name="T21" fmla="*/ 312 h 1023"/>
                <a:gd name="T22" fmla="*/ 903 w 1413"/>
                <a:gd name="T23" fmla="*/ 312 h 1023"/>
                <a:gd name="T24" fmla="*/ 903 w 1413"/>
                <a:gd name="T25" fmla="*/ 0 h 1023"/>
                <a:gd name="T26" fmla="*/ 1413 w 1413"/>
                <a:gd name="T27" fmla="*/ 512 h 1023"/>
                <a:gd name="T28" fmla="*/ 903 w 1413"/>
                <a:gd name="T29" fmla="*/ 1023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3" h="1023">
                  <a:moveTo>
                    <a:pt x="903" y="1023"/>
                  </a:moveTo>
                  <a:lnTo>
                    <a:pt x="903" y="713"/>
                  </a:lnTo>
                  <a:lnTo>
                    <a:pt x="0" y="713"/>
                  </a:lnTo>
                  <a:lnTo>
                    <a:pt x="0" y="684"/>
                  </a:lnTo>
                  <a:lnTo>
                    <a:pt x="932" y="684"/>
                  </a:lnTo>
                  <a:lnTo>
                    <a:pt x="932" y="956"/>
                  </a:lnTo>
                  <a:lnTo>
                    <a:pt x="1374" y="512"/>
                  </a:lnTo>
                  <a:lnTo>
                    <a:pt x="932" y="69"/>
                  </a:lnTo>
                  <a:lnTo>
                    <a:pt x="932" y="340"/>
                  </a:lnTo>
                  <a:lnTo>
                    <a:pt x="0" y="340"/>
                  </a:lnTo>
                  <a:lnTo>
                    <a:pt x="0" y="312"/>
                  </a:lnTo>
                  <a:lnTo>
                    <a:pt x="903" y="312"/>
                  </a:lnTo>
                  <a:lnTo>
                    <a:pt x="903" y="0"/>
                  </a:lnTo>
                  <a:lnTo>
                    <a:pt x="1413" y="512"/>
                  </a:lnTo>
                  <a:lnTo>
                    <a:pt x="903" y="10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5" name="Rectangle 114">
            <a:extLst>
              <a:ext uri="{FF2B5EF4-FFF2-40B4-BE49-F238E27FC236}">
                <a16:creationId xmlns:a16="http://schemas.microsoft.com/office/drawing/2014/main" id="{7A876EF6-AE24-423C-8911-0C43265C6153}"/>
              </a:ext>
            </a:extLst>
          </p:cNvPr>
          <p:cNvSpPr/>
          <p:nvPr/>
        </p:nvSpPr>
        <p:spPr>
          <a:xfrm>
            <a:off x="8911122" y="5039115"/>
            <a:ext cx="2012410" cy="276999"/>
          </a:xfrm>
          <a:prstGeom prst="rect">
            <a:avLst/>
          </a:prstGeom>
        </p:spPr>
        <p:txBody>
          <a:bodyPr wrap="none">
            <a:spAutoFit/>
          </a:bodyPr>
          <a:lstStyle/>
          <a:p>
            <a:pPr marL="179964" lvl="1" indent="-179964" defTabSz="1088558">
              <a:spcBef>
                <a:spcPts val="600"/>
              </a:spcBef>
              <a:buClr>
                <a:schemeClr val="accent1"/>
              </a:buClr>
              <a:buFont typeface="Wingdings" pitchFamily="2" charset="2"/>
              <a:buChar char="§"/>
              <a:defRPr/>
            </a:pPr>
            <a:r>
              <a:rPr lang="en-US" altLang="ko-KR" sz="1200" dirty="0"/>
              <a:t>Will generate empty row</a:t>
            </a:r>
          </a:p>
        </p:txBody>
      </p:sp>
      <p:sp>
        <p:nvSpPr>
          <p:cNvPr id="125" name="Rectangle 124">
            <a:extLst>
              <a:ext uri="{FF2B5EF4-FFF2-40B4-BE49-F238E27FC236}">
                <a16:creationId xmlns:a16="http://schemas.microsoft.com/office/drawing/2014/main" id="{F6589276-B394-4525-A661-23DE27548FFF}"/>
              </a:ext>
            </a:extLst>
          </p:cNvPr>
          <p:cNvSpPr/>
          <p:nvPr/>
        </p:nvSpPr>
        <p:spPr>
          <a:xfrm>
            <a:off x="8909091" y="5377738"/>
            <a:ext cx="2453236" cy="461665"/>
          </a:xfrm>
          <a:prstGeom prst="rect">
            <a:avLst/>
          </a:prstGeom>
        </p:spPr>
        <p:txBody>
          <a:bodyPr wrap="none">
            <a:spAutoFit/>
          </a:bodyPr>
          <a:lstStyle/>
          <a:p>
            <a:pPr marL="179964" lvl="1" indent="-179964" defTabSz="1088558">
              <a:spcBef>
                <a:spcPts val="600"/>
              </a:spcBef>
              <a:buClr>
                <a:schemeClr val="accent1"/>
              </a:buClr>
              <a:buFont typeface="Wingdings" pitchFamily="2" charset="2"/>
              <a:buChar char="§"/>
              <a:defRPr/>
            </a:pPr>
            <a:r>
              <a:rPr lang="en-US" altLang="ko-KR" sz="1200" dirty="0"/>
              <a:t>New keyword will be assigned </a:t>
            </a:r>
            <a:br>
              <a:rPr lang="en-US" altLang="ko-KR" sz="1200" dirty="0"/>
            </a:br>
            <a:r>
              <a:rPr lang="en-US" altLang="ko-KR" sz="1200" dirty="0"/>
              <a:t>while loop is still hanged on.</a:t>
            </a:r>
          </a:p>
        </p:txBody>
      </p:sp>
      <p:sp>
        <p:nvSpPr>
          <p:cNvPr id="126" name="TextBox 125">
            <a:extLst>
              <a:ext uri="{FF2B5EF4-FFF2-40B4-BE49-F238E27FC236}">
                <a16:creationId xmlns:a16="http://schemas.microsoft.com/office/drawing/2014/main" id="{28E5EB98-7FD3-402D-B107-2821BC650F3E}"/>
              </a:ext>
            </a:extLst>
          </p:cNvPr>
          <p:cNvSpPr txBox="1"/>
          <p:nvPr/>
        </p:nvSpPr>
        <p:spPr>
          <a:xfrm>
            <a:off x="1026414" y="2100687"/>
            <a:ext cx="1957084" cy="246221"/>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Number of Results</a:t>
            </a:r>
          </a:p>
        </p:txBody>
      </p:sp>
      <p:sp>
        <p:nvSpPr>
          <p:cNvPr id="127" name="TextBox 126">
            <a:extLst>
              <a:ext uri="{FF2B5EF4-FFF2-40B4-BE49-F238E27FC236}">
                <a16:creationId xmlns:a16="http://schemas.microsoft.com/office/drawing/2014/main" id="{67F3EC5D-376E-4820-8E44-284662E4BE9A}"/>
              </a:ext>
            </a:extLst>
          </p:cNvPr>
          <p:cNvSpPr txBox="1"/>
          <p:nvPr/>
        </p:nvSpPr>
        <p:spPr>
          <a:xfrm>
            <a:off x="3830859" y="2067063"/>
            <a:ext cx="2469743" cy="246221"/>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Available User Action</a:t>
            </a:r>
          </a:p>
        </p:txBody>
      </p:sp>
      <p:sp>
        <p:nvSpPr>
          <p:cNvPr id="128" name="TextBox 127">
            <a:extLst>
              <a:ext uri="{FF2B5EF4-FFF2-40B4-BE49-F238E27FC236}">
                <a16:creationId xmlns:a16="http://schemas.microsoft.com/office/drawing/2014/main" id="{28DB4549-1EA4-4030-B0DE-8158E73FC0F8}"/>
              </a:ext>
            </a:extLst>
          </p:cNvPr>
          <p:cNvSpPr txBox="1"/>
          <p:nvPr/>
        </p:nvSpPr>
        <p:spPr>
          <a:xfrm>
            <a:off x="8970085" y="2067812"/>
            <a:ext cx="1957084" cy="246221"/>
          </a:xfrm>
          <a:prstGeom prst="rect">
            <a:avLst/>
          </a:prstGeom>
          <a:noFill/>
        </p:spPr>
        <p:txBody>
          <a:bodyPr wrap="square" lIns="0" tIns="0" rIns="72000" bIns="0" rtlCol="0" anchor="ctr" anchorCtr="0">
            <a:spAutoFit/>
          </a:bodyPr>
          <a:lstStyle/>
          <a:p>
            <a:pPr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Expected event</a:t>
            </a:r>
          </a:p>
        </p:txBody>
      </p:sp>
      <p:sp>
        <p:nvSpPr>
          <p:cNvPr id="73" name="Rectangle 72">
            <a:extLst>
              <a:ext uri="{FF2B5EF4-FFF2-40B4-BE49-F238E27FC236}">
                <a16:creationId xmlns:a16="http://schemas.microsoft.com/office/drawing/2014/main" id="{B042E8DE-C29A-4EB0-B546-324D1021AFBC}"/>
              </a:ext>
            </a:extLst>
          </p:cNvPr>
          <p:cNvSpPr/>
          <p:nvPr/>
        </p:nvSpPr>
        <p:spPr>
          <a:xfrm>
            <a:off x="8914274" y="3776822"/>
            <a:ext cx="2079737" cy="461665"/>
          </a:xfrm>
          <a:prstGeom prst="rect">
            <a:avLst/>
          </a:prstGeom>
        </p:spPr>
        <p:txBody>
          <a:bodyPr wrap="none">
            <a:spAutoFit/>
          </a:bodyPr>
          <a:lstStyle/>
          <a:p>
            <a:pPr marL="179964" lvl="1" indent="-179964" defTabSz="1088558">
              <a:spcBef>
                <a:spcPts val="600"/>
              </a:spcBef>
              <a:buClr>
                <a:schemeClr val="accent1"/>
              </a:buClr>
              <a:buFont typeface="Wingdings" pitchFamily="2" charset="2"/>
              <a:buChar char="§"/>
              <a:defRPr/>
            </a:pPr>
            <a:r>
              <a:rPr lang="en-US" altLang="ko-KR" sz="1200" dirty="0"/>
              <a:t>Will extract information, </a:t>
            </a:r>
            <a:br>
              <a:rPr lang="en-US" altLang="ko-KR" sz="1200" dirty="0"/>
            </a:br>
            <a:r>
              <a:rPr lang="en-US" altLang="ko-KR" sz="1200" dirty="0"/>
              <a:t>and continue to next loop</a:t>
            </a:r>
            <a:endParaRPr lang="ko-KR" altLang="en-US" sz="1200" dirty="0"/>
          </a:p>
        </p:txBody>
      </p:sp>
    </p:spTree>
    <p:extLst>
      <p:ext uri="{BB962C8B-B14F-4D97-AF65-F5344CB8AC3E}">
        <p14:creationId xmlns:p14="http://schemas.microsoft.com/office/powerpoint/2010/main" val="418575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5492BA-7720-4BFE-B3A5-E632812999EE}"/>
              </a:ext>
            </a:extLst>
          </p:cNvPr>
          <p:cNvPicPr>
            <a:picLocks noChangeAspect="1"/>
          </p:cNvPicPr>
          <p:nvPr/>
        </p:nvPicPr>
        <p:blipFill>
          <a:blip r:embed="rId3"/>
          <a:stretch>
            <a:fillRect/>
          </a:stretch>
        </p:blipFill>
        <p:spPr>
          <a:xfrm>
            <a:off x="6423877" y="3239903"/>
            <a:ext cx="5191816" cy="2621401"/>
          </a:xfrm>
          <a:prstGeom prst="rect">
            <a:avLst/>
          </a:prstGeom>
        </p:spPr>
      </p:pic>
      <p:sp>
        <p:nvSpPr>
          <p:cNvPr id="3" name="Agenda items"/>
          <p:cNvSpPr>
            <a:spLocks noGrp="1"/>
          </p:cNvSpPr>
          <p:nvPr>
            <p:ph type="body" sz="quarter" idx="10"/>
          </p:nvPr>
        </p:nvSpPr>
        <p:spPr>
          <a:xfrm>
            <a:off x="751709" y="1153129"/>
            <a:ext cx="9222929" cy="3397474"/>
          </a:xfrm>
        </p:spPr>
        <p:txBody>
          <a:bodyPr>
            <a:noAutofit/>
          </a:bodyPr>
          <a:lstStyle/>
          <a:p>
            <a:pPr marL="342900" lvl="1" indent="-342900">
              <a:buFont typeface="+mj-lt"/>
              <a:buAutoNum type="arabicPeriod"/>
            </a:pPr>
            <a:r>
              <a:rPr lang="en-US" altLang="ko-KR" dirty="0"/>
              <a:t>Anaconda Installation and Basic environment Set-up</a:t>
            </a:r>
          </a:p>
          <a:p>
            <a:pPr marL="359928" lvl="3" indent="0">
              <a:buNone/>
            </a:pPr>
            <a:r>
              <a:rPr lang="en-US" altLang="ko-KR" sz="1400" dirty="0"/>
              <a:t>1-1. Download Anaconda 5.0.x</a:t>
            </a:r>
          </a:p>
          <a:p>
            <a:pPr marL="359928" lvl="3" indent="0">
              <a:buNone/>
            </a:pPr>
            <a:r>
              <a:rPr lang="en-US" sz="1400" dirty="0"/>
              <a:t>1-2. </a:t>
            </a:r>
            <a:r>
              <a:rPr lang="en-US" altLang="ko-KR" sz="1400" dirty="0"/>
              <a:t>Install Anaconda 5.0.x</a:t>
            </a:r>
          </a:p>
          <a:p>
            <a:pPr marL="359928" lvl="3" indent="0">
              <a:buNone/>
            </a:pPr>
            <a:r>
              <a:rPr lang="en-US" altLang="ko-KR" sz="1400" dirty="0"/>
              <a:t>1-3. Check Python Installation</a:t>
            </a:r>
          </a:p>
          <a:p>
            <a:pPr marL="359928" lvl="3" indent="0">
              <a:buNone/>
            </a:pPr>
            <a:r>
              <a:rPr lang="en-US" altLang="ko-KR" sz="1400" dirty="0"/>
              <a:t>1-4. What is Terminal?</a:t>
            </a:r>
          </a:p>
          <a:p>
            <a:pPr marL="359928" lvl="3" indent="0">
              <a:buNone/>
            </a:pPr>
            <a:r>
              <a:rPr lang="en-US" altLang="ko-KR" sz="1400" dirty="0"/>
              <a:t>1-5. Install</a:t>
            </a:r>
            <a:r>
              <a:rPr lang="ko-KR" altLang="en-US" sz="1400" dirty="0"/>
              <a:t> </a:t>
            </a:r>
            <a:r>
              <a:rPr lang="en-US" altLang="ko-KR" sz="1400" dirty="0"/>
              <a:t>Selenium bindings</a:t>
            </a:r>
          </a:p>
          <a:p>
            <a:pPr marL="359928" lvl="3" indent="0">
              <a:buNone/>
            </a:pPr>
            <a:endParaRPr lang="en-US" dirty="0"/>
          </a:p>
          <a:p>
            <a:pPr marL="342900" lvl="1" indent="-342900">
              <a:buFont typeface="+mj-lt"/>
              <a:buAutoNum type="arabicPeriod"/>
            </a:pPr>
            <a:r>
              <a:rPr lang="en-US" dirty="0"/>
              <a:t>Register &amp; Configure</a:t>
            </a:r>
          </a:p>
          <a:p>
            <a:pPr marL="359928" lvl="3" indent="0">
              <a:buNone/>
            </a:pPr>
            <a:r>
              <a:rPr lang="en-US" altLang="ko-KR" sz="1400" dirty="0"/>
              <a:t>2-1. Register in KISLINE</a:t>
            </a:r>
          </a:p>
          <a:p>
            <a:pPr marL="359928" lvl="3" indent="0">
              <a:buNone/>
            </a:pPr>
            <a:r>
              <a:rPr lang="en-US" altLang="ko-KR" sz="1400" dirty="0"/>
              <a:t>2-2. (Must) Configure </a:t>
            </a:r>
            <a:r>
              <a:rPr lang="en-US" altLang="ko-KR" sz="1400" dirty="0" err="1"/>
              <a:t>login_information.json</a:t>
            </a:r>
            <a:endParaRPr lang="en-US" altLang="ko-KR" sz="1400" dirty="0"/>
          </a:p>
          <a:p>
            <a:pPr marL="359928" lvl="3" indent="0">
              <a:buNone/>
            </a:pPr>
            <a:r>
              <a:rPr lang="en-US" altLang="ko-KR" sz="1400" dirty="0"/>
              <a:t>2-3. Configure duns_finder.xlsx for duplicated DUNS number</a:t>
            </a:r>
          </a:p>
          <a:p>
            <a:pPr marL="359928" lvl="3" indent="0">
              <a:buNone/>
            </a:pPr>
            <a:r>
              <a:rPr lang="en-US" altLang="ko-KR" sz="1400" dirty="0"/>
              <a:t>2-4. Configure massive.xlsx for massive search</a:t>
            </a:r>
          </a:p>
          <a:p>
            <a:pPr marL="359928" lvl="3" indent="0">
              <a:buNone/>
            </a:pPr>
            <a:endParaRPr lang="en-US" altLang="ko-KR" sz="1400" dirty="0"/>
          </a:p>
          <a:p>
            <a:pPr marL="342900" lvl="1" indent="-342900">
              <a:buFont typeface="+mj-lt"/>
              <a:buAutoNum type="arabicPeriod"/>
            </a:pPr>
            <a:r>
              <a:rPr lang="en-US" dirty="0"/>
              <a:t>How to Run and Use Script</a:t>
            </a:r>
          </a:p>
          <a:p>
            <a:pPr marL="359928" lvl="3" indent="0">
              <a:buNone/>
            </a:pPr>
            <a:r>
              <a:rPr lang="en-US" altLang="ko-KR" sz="1400" dirty="0"/>
              <a:t>3-1. Go to your directory, and Run Script in Terminal</a:t>
            </a:r>
          </a:p>
          <a:p>
            <a:pPr marL="359928" lvl="3" indent="0">
              <a:buNone/>
            </a:pPr>
            <a:r>
              <a:rPr lang="en-US" altLang="ko-KR" sz="1400" dirty="0"/>
              <a:t>3-2. Single search - Just follow Direction.</a:t>
            </a:r>
          </a:p>
          <a:p>
            <a:pPr marL="359928" lvl="3" indent="0">
              <a:buNone/>
            </a:pPr>
            <a:r>
              <a:rPr lang="en-US" altLang="ko-KR" sz="1400" dirty="0"/>
              <a:t>3-3. Massive Search</a:t>
            </a:r>
          </a:p>
          <a:p>
            <a:pPr marL="359928" lvl="3" indent="0">
              <a:buNone/>
            </a:pPr>
            <a:r>
              <a:rPr lang="en-US" altLang="ko-KR" sz="1400" dirty="0"/>
              <a:t>3-4. Social Listening Search</a:t>
            </a:r>
            <a:endParaRPr lang="en-US" dirty="0"/>
          </a:p>
          <a:p>
            <a:pPr marL="342900" lvl="1" indent="-342900">
              <a:buFont typeface="+mj-lt"/>
              <a:buAutoNum type="arabicPeriod"/>
            </a:pPr>
            <a:r>
              <a:rPr lang="en-US" dirty="0"/>
              <a:t>How to deal with issue</a:t>
            </a:r>
          </a:p>
        </p:txBody>
      </p:sp>
      <p:sp>
        <p:nvSpPr>
          <p:cNvPr id="2" name="Agenda"/>
          <p:cNvSpPr>
            <a:spLocks noGrp="1"/>
          </p:cNvSpPr>
          <p:nvPr>
            <p:ph type="title"/>
          </p:nvPr>
        </p:nvSpPr>
        <p:spPr/>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a:t>3-4. Social Listening Search</a:t>
            </a:r>
            <a:endParaRPr lang="en-US" dirty="0"/>
          </a:p>
        </p:txBody>
      </p:sp>
      <p:sp>
        <p:nvSpPr>
          <p:cNvPr id="10" name="Text Placeholder">
            <a:extLst>
              <a:ext uri="{FF2B5EF4-FFF2-40B4-BE49-F238E27FC236}">
                <a16:creationId xmlns:a16="http://schemas.microsoft.com/office/drawing/2014/main" id="{3D15B96E-A3EA-4059-8688-7DE57D89599D}"/>
              </a:ext>
            </a:extLst>
          </p:cNvPr>
          <p:cNvSpPr txBox="1">
            <a:spLocks/>
          </p:cNvSpPr>
          <p:nvPr/>
        </p:nvSpPr>
        <p:spPr>
          <a:xfrm>
            <a:off x="721495" y="1377778"/>
            <a:ext cx="9229904" cy="4724703"/>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endParaRPr lang="en-US" altLang="ko-KR" sz="1600" dirty="0"/>
          </a:p>
          <a:p>
            <a:r>
              <a:rPr lang="en-US" altLang="ko-KR" sz="1600" b="1" dirty="0"/>
              <a:t>Step 1 </a:t>
            </a:r>
            <a:r>
              <a:rPr lang="en-US" altLang="ko-KR" sz="1600" dirty="0"/>
              <a:t>: Put </a:t>
            </a:r>
            <a:r>
              <a:rPr lang="en-US" altLang="ko-KR" sz="1600" b="1" dirty="0"/>
              <a:t>1212</a:t>
            </a:r>
            <a:r>
              <a:rPr lang="en-US" altLang="ko-KR" sz="1600" dirty="0"/>
              <a:t> when asked </a:t>
            </a:r>
            <a:r>
              <a:rPr lang="en-US" altLang="ko-KR" sz="1600" dirty="0" err="1"/>
              <a:t>Seacrh</a:t>
            </a:r>
            <a:r>
              <a:rPr lang="en-US" altLang="ko-KR" sz="1600" dirty="0"/>
              <a:t> term, and Select crawling mode.</a:t>
            </a:r>
          </a:p>
          <a:p>
            <a:r>
              <a:rPr lang="en-US" altLang="ko-KR" sz="1600" b="1" dirty="0"/>
              <a:t>Step 2 </a:t>
            </a:r>
            <a:r>
              <a:rPr lang="en-US" altLang="ko-KR" sz="1600" dirty="0"/>
              <a:t>: Put Search term what you want.</a:t>
            </a:r>
          </a:p>
          <a:p>
            <a:r>
              <a:rPr lang="en-US" altLang="ko-KR" sz="1600" b="1" dirty="0"/>
              <a:t>Step 3 </a:t>
            </a:r>
            <a:r>
              <a:rPr lang="en-US" altLang="ko-KR" sz="1600" dirty="0"/>
              <a:t>: While it’s running, if you want to stop and save, press Ctrl + C.</a:t>
            </a:r>
          </a:p>
          <a:p>
            <a:pPr lvl="1"/>
            <a:r>
              <a:rPr lang="en-US" altLang="ko-KR" sz="1400" dirty="0"/>
              <a:t>If you press Ctrl + C, it will try to terminate crawler and save the results.</a:t>
            </a:r>
          </a:p>
          <a:p>
            <a:pPr lvl="1"/>
            <a:r>
              <a:rPr lang="en-US" altLang="ko-KR" sz="1400" dirty="0"/>
              <a:t>Terminating by Ctrl + C is only available when you are not in input mode (while prompt is blinking).</a:t>
            </a:r>
          </a:p>
          <a:p>
            <a:pPr lvl="1"/>
            <a:r>
              <a:rPr lang="en-US" altLang="ko-KR" sz="1400" dirty="0"/>
              <a:t>If terminal doesn’t respond to your action (</a:t>
            </a:r>
            <a:r>
              <a:rPr lang="en-US" altLang="ko-KR" sz="1400" dirty="0" err="1"/>
              <a:t>e.g</a:t>
            </a:r>
            <a:r>
              <a:rPr lang="en-US" altLang="ko-KR" sz="1400" dirty="0"/>
              <a:t> input mode), press Ctrl + C once more.</a:t>
            </a:r>
          </a:p>
          <a:p>
            <a:r>
              <a:rPr lang="en-US" altLang="ko-KR" sz="1600" b="1" dirty="0"/>
              <a:t>Step 4 </a:t>
            </a:r>
            <a:r>
              <a:rPr lang="en-US" altLang="ko-KR" sz="1600" dirty="0"/>
              <a:t>: : Go to EXCEL folder in directory and check the result.</a:t>
            </a:r>
          </a:p>
          <a:p>
            <a:pPr lvl="1"/>
            <a:r>
              <a:rPr lang="en-US" altLang="ko-KR" sz="1400" dirty="0"/>
              <a:t>For your convenience. It will extract both social listening – formatted file and DCR template file together.</a:t>
            </a:r>
          </a:p>
          <a:p>
            <a:r>
              <a:rPr lang="en-US" altLang="ko-KR" sz="1600" b="1" dirty="0"/>
              <a:t>Step 5 </a:t>
            </a:r>
            <a:r>
              <a:rPr lang="en-US" altLang="ko-KR" sz="1600" dirty="0"/>
              <a:t>: Click rows, and copy &amp; paste on Social Listening Template.</a:t>
            </a:r>
          </a:p>
          <a:p>
            <a:endParaRPr lang="en-US" altLang="ko-KR" sz="1600" dirty="0"/>
          </a:p>
          <a:p>
            <a:endParaRPr lang="en-US" altLang="ko-KR" sz="1600" dirty="0"/>
          </a:p>
        </p:txBody>
      </p:sp>
      <p:sp>
        <p:nvSpPr>
          <p:cNvPr id="12" name="Text Placeholder">
            <a:extLst>
              <a:ext uri="{FF2B5EF4-FFF2-40B4-BE49-F238E27FC236}">
                <a16:creationId xmlns:a16="http://schemas.microsoft.com/office/drawing/2014/main" id="{B366808B-30E0-4C3C-BC8F-CA4CDE7F2334}"/>
              </a:ext>
            </a:extLst>
          </p:cNvPr>
          <p:cNvSpPr txBox="1">
            <a:spLocks/>
          </p:cNvSpPr>
          <p:nvPr/>
        </p:nvSpPr>
        <p:spPr>
          <a:xfrm>
            <a:off x="660973" y="950113"/>
            <a:ext cx="9229904" cy="812225"/>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pPr>
              <a:lnSpc>
                <a:spcPct val="150000"/>
              </a:lnSpc>
            </a:pPr>
            <a:r>
              <a:rPr lang="en-US" altLang="ko-KR" sz="1600" dirty="0"/>
              <a:t>For easy profiling, It has Social Listening Search mode. </a:t>
            </a:r>
          </a:p>
        </p:txBody>
      </p:sp>
      <p:pic>
        <p:nvPicPr>
          <p:cNvPr id="4" name="Picture 3">
            <a:extLst>
              <a:ext uri="{FF2B5EF4-FFF2-40B4-BE49-F238E27FC236}">
                <a16:creationId xmlns:a16="http://schemas.microsoft.com/office/drawing/2014/main" id="{975BE1A2-6F77-4BA4-8846-58C49E3BC589}"/>
              </a:ext>
            </a:extLst>
          </p:cNvPr>
          <p:cNvPicPr>
            <a:picLocks noChangeAspect="1"/>
          </p:cNvPicPr>
          <p:nvPr/>
        </p:nvPicPr>
        <p:blipFill>
          <a:blip r:embed="rId2"/>
          <a:stretch>
            <a:fillRect/>
          </a:stretch>
        </p:blipFill>
        <p:spPr>
          <a:xfrm>
            <a:off x="8893975" y="2037588"/>
            <a:ext cx="2462526" cy="2462526"/>
          </a:xfrm>
          <a:prstGeom prst="rect">
            <a:avLst/>
          </a:prstGeom>
        </p:spPr>
      </p:pic>
      <p:pic>
        <p:nvPicPr>
          <p:cNvPr id="7" name="Picture 6">
            <a:extLst>
              <a:ext uri="{FF2B5EF4-FFF2-40B4-BE49-F238E27FC236}">
                <a16:creationId xmlns:a16="http://schemas.microsoft.com/office/drawing/2014/main" id="{2808A437-D1EF-4AEE-AEB1-39E13041FA3E}"/>
              </a:ext>
            </a:extLst>
          </p:cNvPr>
          <p:cNvPicPr>
            <a:picLocks noChangeAspect="1"/>
          </p:cNvPicPr>
          <p:nvPr/>
        </p:nvPicPr>
        <p:blipFill>
          <a:blip r:embed="rId3"/>
          <a:stretch>
            <a:fillRect/>
          </a:stretch>
        </p:blipFill>
        <p:spPr>
          <a:xfrm>
            <a:off x="7679562" y="5358021"/>
            <a:ext cx="1077488" cy="1077488"/>
          </a:xfrm>
          <a:prstGeom prst="rect">
            <a:avLst/>
          </a:prstGeom>
        </p:spPr>
      </p:pic>
      <p:sp>
        <p:nvSpPr>
          <p:cNvPr id="8" name="TextBox 7">
            <a:extLst>
              <a:ext uri="{FF2B5EF4-FFF2-40B4-BE49-F238E27FC236}">
                <a16:creationId xmlns:a16="http://schemas.microsoft.com/office/drawing/2014/main" id="{1F552148-D82C-45FF-845D-3DFC9D74C01A}"/>
              </a:ext>
            </a:extLst>
          </p:cNvPr>
          <p:cNvSpPr txBox="1"/>
          <p:nvPr/>
        </p:nvSpPr>
        <p:spPr>
          <a:xfrm>
            <a:off x="8741904" y="5594991"/>
            <a:ext cx="3138930" cy="61555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ko-KR" sz="4000" b="1" kern="0" dirty="0" err="1">
                <a:solidFill>
                  <a:schemeClr val="accent1"/>
                </a:solidFill>
                <a:latin typeface="Agency FB" panose="020B0503020202020204" pitchFamily="34" charset="0"/>
                <a:ea typeface="Arial Unicode MS" pitchFamily="34" charset="-128"/>
                <a:cs typeface="Arial Unicode MS" pitchFamily="34" charset="-128"/>
              </a:rPr>
              <a:t>SocialListening</a:t>
            </a:r>
            <a:endParaRPr lang="ko-KR" altLang="en-US" sz="4000" b="1" kern="0" dirty="0" err="1">
              <a:solidFill>
                <a:schemeClr val="accent1"/>
              </a:solidFill>
              <a:latin typeface="Agency FB" panose="020B0503020202020204" pitchFamily="34" charset="0"/>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2B993A8C-3FE4-47F1-9D04-17C0AE5B2FE6}"/>
              </a:ext>
            </a:extLst>
          </p:cNvPr>
          <p:cNvSpPr txBox="1"/>
          <p:nvPr/>
        </p:nvSpPr>
        <p:spPr>
          <a:xfrm>
            <a:off x="10779420" y="2073906"/>
            <a:ext cx="53219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altLang="ko-KR" sz="1400" dirty="0">
                <a:latin typeface="Georgia Pro" panose="02040502050405020303" pitchFamily="18" charset="0"/>
              </a:rPr>
              <a:t>Lead…</a:t>
            </a:r>
          </a:p>
        </p:txBody>
      </p:sp>
      <p:sp>
        <p:nvSpPr>
          <p:cNvPr id="14" name="Rectangle 13">
            <a:extLst>
              <a:ext uri="{FF2B5EF4-FFF2-40B4-BE49-F238E27FC236}">
                <a16:creationId xmlns:a16="http://schemas.microsoft.com/office/drawing/2014/main" id="{AFC8445C-D47A-4044-A585-DDF8FB92FCFE}"/>
              </a:ext>
            </a:extLst>
          </p:cNvPr>
          <p:cNvSpPr/>
          <p:nvPr/>
        </p:nvSpPr>
        <p:spPr>
          <a:xfrm>
            <a:off x="10221806" y="2293512"/>
            <a:ext cx="641522" cy="307777"/>
          </a:xfrm>
          <a:prstGeom prst="rect">
            <a:avLst/>
          </a:prstGeom>
        </p:spPr>
        <p:txBody>
          <a:bodyPr wrap="none">
            <a:spAutoFit/>
          </a:bodyPr>
          <a:lstStyle/>
          <a:p>
            <a:r>
              <a:rPr lang="en-US" altLang="ko-KR" sz="1400" dirty="0">
                <a:latin typeface="Georgia Pro" panose="02040502050405020303" pitchFamily="18" charset="0"/>
              </a:rPr>
              <a:t>IPO…</a:t>
            </a:r>
            <a:endParaRPr lang="ko-KR" altLang="en-US" sz="1400" dirty="0">
              <a:latin typeface="Georgia Pro" panose="02040502050405020303" pitchFamily="18" charset="0"/>
            </a:endParaRPr>
          </a:p>
        </p:txBody>
      </p:sp>
      <p:sp>
        <p:nvSpPr>
          <p:cNvPr id="15" name="Rectangle 14">
            <a:extLst>
              <a:ext uri="{FF2B5EF4-FFF2-40B4-BE49-F238E27FC236}">
                <a16:creationId xmlns:a16="http://schemas.microsoft.com/office/drawing/2014/main" id="{AFD45208-9670-4860-8B0E-7B127C0C24EF}"/>
              </a:ext>
            </a:extLst>
          </p:cNvPr>
          <p:cNvSpPr/>
          <p:nvPr/>
        </p:nvSpPr>
        <p:spPr>
          <a:xfrm>
            <a:off x="10662239" y="2640031"/>
            <a:ext cx="811441" cy="307777"/>
          </a:xfrm>
          <a:prstGeom prst="rect">
            <a:avLst/>
          </a:prstGeom>
        </p:spPr>
        <p:txBody>
          <a:bodyPr wrap="none">
            <a:spAutoFit/>
          </a:bodyPr>
          <a:lstStyle/>
          <a:p>
            <a:pPr fontAlgn="base">
              <a:spcBef>
                <a:spcPct val="50000"/>
              </a:spcBef>
              <a:spcAft>
                <a:spcPct val="0"/>
              </a:spcAft>
              <a:buClr>
                <a:srgbClr val="F0AB00"/>
              </a:buClr>
              <a:buSzPct val="80000"/>
            </a:pPr>
            <a:r>
              <a:rPr lang="en-US" altLang="ko-KR" sz="1400" dirty="0" err="1">
                <a:latin typeface="Georgia Pro" panose="02040502050405020303" pitchFamily="18" charset="0"/>
              </a:rPr>
              <a:t>bdbd</a:t>
            </a:r>
            <a:r>
              <a:rPr lang="en-US" altLang="ko-KR" sz="1400" dirty="0">
                <a:latin typeface="Georgia Pro" panose="02040502050405020303" pitchFamily="18" charset="0"/>
              </a:rPr>
              <a:t>….</a:t>
            </a:r>
            <a:endParaRPr lang="ko-KR" altLang="en-US" sz="1400" dirty="0" err="1">
              <a:latin typeface="Georgia Pro" panose="02040502050405020303" pitchFamily="18" charset="0"/>
            </a:endParaRPr>
          </a:p>
        </p:txBody>
      </p:sp>
    </p:spTree>
    <p:extLst>
      <p:ext uri="{BB962C8B-B14F-4D97-AF65-F5344CB8AC3E}">
        <p14:creationId xmlns:p14="http://schemas.microsoft.com/office/powerpoint/2010/main" val="3621054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a:xfrm>
            <a:off x="504000" y="1981198"/>
            <a:ext cx="11185200" cy="2472461"/>
          </a:xfrm>
        </p:spPr>
        <p:txBody>
          <a:bodyPr>
            <a:normAutofit/>
          </a:bodyPr>
          <a:lstStyle/>
          <a:p>
            <a:pPr lvl="0"/>
            <a:r>
              <a:rPr lang="en-US" dirty="0">
                <a:solidFill>
                  <a:schemeClr val="accent1"/>
                </a:solidFill>
              </a:rPr>
              <a:t>How to deal with issue</a:t>
            </a:r>
            <a:endParaRPr lang="en-US" dirty="0"/>
          </a:p>
        </p:txBody>
      </p:sp>
    </p:spTree>
    <p:extLst>
      <p:ext uri="{BB962C8B-B14F-4D97-AF65-F5344CB8AC3E}">
        <p14:creationId xmlns:p14="http://schemas.microsoft.com/office/powerpoint/2010/main" val="2181511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Caution : </a:t>
            </a:r>
          </a:p>
        </p:txBody>
      </p:sp>
      <p:pic>
        <p:nvPicPr>
          <p:cNvPr id="5" name="Picture 4">
            <a:extLst>
              <a:ext uri="{FF2B5EF4-FFF2-40B4-BE49-F238E27FC236}">
                <a16:creationId xmlns:a16="http://schemas.microsoft.com/office/drawing/2014/main" id="{201DDC74-6385-40C1-9C9B-F89543FB0D1C}"/>
              </a:ext>
            </a:extLst>
          </p:cNvPr>
          <p:cNvPicPr>
            <a:picLocks noChangeAspect="1"/>
          </p:cNvPicPr>
          <p:nvPr/>
        </p:nvPicPr>
        <p:blipFill>
          <a:blip r:embed="rId2"/>
          <a:stretch>
            <a:fillRect/>
          </a:stretch>
        </p:blipFill>
        <p:spPr>
          <a:xfrm>
            <a:off x="7752920" y="2362131"/>
            <a:ext cx="4273223" cy="4273223"/>
          </a:xfrm>
          <a:prstGeom prst="rect">
            <a:avLst/>
          </a:prstGeom>
        </p:spPr>
      </p:pic>
      <p:sp>
        <p:nvSpPr>
          <p:cNvPr id="6" name="Text Placeholder">
            <a:extLst>
              <a:ext uri="{FF2B5EF4-FFF2-40B4-BE49-F238E27FC236}">
                <a16:creationId xmlns:a16="http://schemas.microsoft.com/office/drawing/2014/main" id="{67E65C1F-3D52-4BEC-A4B1-01A58CBEB5D9}"/>
              </a:ext>
            </a:extLst>
          </p:cNvPr>
          <p:cNvSpPr txBox="1">
            <a:spLocks/>
          </p:cNvSpPr>
          <p:nvPr/>
        </p:nvSpPr>
        <p:spPr>
          <a:xfrm>
            <a:off x="925054" y="1514807"/>
            <a:ext cx="8463417" cy="4082361"/>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altLang="ko-KR" sz="1600" dirty="0"/>
              <a:t>Guided KS CODE and AE mapping, Segments are all only based on KISLINE information, which is rule-based, not considered Account’s PE &amp; any other surrounding conditions.</a:t>
            </a:r>
          </a:p>
          <a:p>
            <a:r>
              <a:rPr lang="en-US" altLang="ko-KR" sz="1600" dirty="0"/>
              <a:t>KISLINE system blocks +500 account search per day or too many access in short period.</a:t>
            </a:r>
            <a:br>
              <a:rPr lang="en-US" altLang="ko-KR" sz="1600" dirty="0"/>
            </a:br>
            <a:r>
              <a:rPr lang="en-US" altLang="ko-KR" sz="1600" dirty="0"/>
              <a:t>To evade blocked, crawler stop every 10 second per 5 search in massive mode. </a:t>
            </a:r>
            <a:br>
              <a:rPr lang="en-US" altLang="ko-KR" sz="1600" dirty="0"/>
            </a:br>
            <a:r>
              <a:rPr lang="en-US" altLang="ko-KR" sz="1600" dirty="0"/>
              <a:t>Even exceed +500 search, you can continue to use.</a:t>
            </a:r>
            <a:r>
              <a:rPr lang="ko-KR" altLang="en-US" sz="1600" dirty="0"/>
              <a:t> </a:t>
            </a:r>
            <a:r>
              <a:rPr lang="en-US" altLang="ko-KR" sz="1600" dirty="0"/>
              <a:t>But next day, you will find error notice.</a:t>
            </a:r>
          </a:p>
          <a:p>
            <a:endParaRPr lang="en-US" altLang="ko-KR" sz="1600" dirty="0"/>
          </a:p>
        </p:txBody>
      </p:sp>
      <p:sp>
        <p:nvSpPr>
          <p:cNvPr id="7" name="Text Placeholder">
            <a:extLst>
              <a:ext uri="{FF2B5EF4-FFF2-40B4-BE49-F238E27FC236}">
                <a16:creationId xmlns:a16="http://schemas.microsoft.com/office/drawing/2014/main" id="{522FD2C5-C901-4A9F-AEBD-7138B1990D22}"/>
              </a:ext>
            </a:extLst>
          </p:cNvPr>
          <p:cNvSpPr txBox="1">
            <a:spLocks/>
          </p:cNvSpPr>
          <p:nvPr/>
        </p:nvSpPr>
        <p:spPr>
          <a:xfrm>
            <a:off x="1077454" y="3629679"/>
            <a:ext cx="8463417" cy="2119889"/>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altLang="ko-KR" sz="1600" b="1" dirty="0"/>
              <a:t>&lt;POC of KISLINE&gt;</a:t>
            </a:r>
            <a:endParaRPr lang="en-US" altLang="ko-KR" sz="1600" dirty="0"/>
          </a:p>
          <a:p>
            <a:r>
              <a:rPr lang="en-US" altLang="ko-KR" sz="1600" dirty="0"/>
              <a:t>   - </a:t>
            </a:r>
            <a:r>
              <a:rPr lang="ko-KR" altLang="en-US" sz="1600" dirty="0"/>
              <a:t>이남주 </a:t>
            </a:r>
            <a:r>
              <a:rPr lang="en-US" altLang="ko-KR" sz="1600" dirty="0"/>
              <a:t>(Lee, Nam </a:t>
            </a:r>
            <a:r>
              <a:rPr lang="en-US" altLang="ko-KR" sz="1600" dirty="0" err="1"/>
              <a:t>Joo</a:t>
            </a:r>
            <a:r>
              <a:rPr lang="en-US" altLang="ko-KR" sz="1600" dirty="0"/>
              <a:t>) </a:t>
            </a:r>
            <a:r>
              <a:rPr lang="ko-KR" altLang="en-US" sz="1600" dirty="0"/>
              <a:t>과장</a:t>
            </a:r>
            <a:endParaRPr lang="en-US" altLang="ko-KR" sz="1600" dirty="0"/>
          </a:p>
          <a:p>
            <a:r>
              <a:rPr lang="en-US" altLang="ko-KR" sz="1600" dirty="0"/>
              <a:t>   - 010-4749-0553		</a:t>
            </a:r>
          </a:p>
        </p:txBody>
      </p:sp>
    </p:spTree>
    <p:extLst>
      <p:ext uri="{BB962C8B-B14F-4D97-AF65-F5344CB8AC3E}">
        <p14:creationId xmlns:p14="http://schemas.microsoft.com/office/powerpoint/2010/main" val="1002790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a:xfrm>
            <a:off x="504000" y="1981198"/>
            <a:ext cx="11185200" cy="2472461"/>
          </a:xfrm>
        </p:spPr>
        <p:txBody>
          <a:bodyPr>
            <a:normAutofit/>
          </a:bodyPr>
          <a:lstStyle/>
          <a:p>
            <a:pPr lvl="0"/>
            <a:r>
              <a:rPr lang="en-US" dirty="0">
                <a:solidFill>
                  <a:schemeClr val="accent1"/>
                </a:solidFill>
              </a:rPr>
              <a:t>One</a:t>
            </a:r>
            <a:r>
              <a:rPr lang="ko-KR" altLang="en-US" dirty="0">
                <a:solidFill>
                  <a:schemeClr val="accent1"/>
                </a:solidFill>
              </a:rPr>
              <a:t> </a:t>
            </a:r>
            <a:r>
              <a:rPr lang="en-US" altLang="ko-KR" dirty="0">
                <a:solidFill>
                  <a:schemeClr val="accent1"/>
                </a:solidFill>
              </a:rPr>
              <a:t>More</a:t>
            </a:r>
            <a:r>
              <a:rPr lang="ko-KR" altLang="en-US" dirty="0">
                <a:solidFill>
                  <a:schemeClr val="accent1"/>
                </a:solidFill>
              </a:rPr>
              <a:t> </a:t>
            </a:r>
            <a:r>
              <a:rPr lang="en-US" altLang="ko-KR" dirty="0">
                <a:solidFill>
                  <a:schemeClr val="accent1"/>
                </a:solidFill>
              </a:rPr>
              <a:t>Thing</a:t>
            </a:r>
          </a:p>
          <a:p>
            <a:pPr lvl="0"/>
            <a:r>
              <a:rPr lang="en-US" dirty="0">
                <a:solidFill>
                  <a:schemeClr val="accent1"/>
                </a:solidFill>
              </a:rPr>
              <a:t>:</a:t>
            </a:r>
            <a:r>
              <a:rPr lang="en-US" dirty="0" err="1">
                <a:solidFill>
                  <a:schemeClr val="accent1"/>
                </a:solidFill>
              </a:rPr>
              <a:t>KuksaeKuksae</a:t>
            </a:r>
            <a:endParaRPr lang="en-US" dirty="0"/>
          </a:p>
        </p:txBody>
      </p:sp>
    </p:spTree>
    <p:extLst>
      <p:ext uri="{BB962C8B-B14F-4D97-AF65-F5344CB8AC3E}">
        <p14:creationId xmlns:p14="http://schemas.microsoft.com/office/powerpoint/2010/main" val="1740594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About </a:t>
            </a:r>
            <a:r>
              <a:rPr lang="en-US" dirty="0" err="1"/>
              <a:t>KuksaeKuksae</a:t>
            </a:r>
            <a:endParaRPr lang="en-US" dirty="0"/>
          </a:p>
        </p:txBody>
      </p:sp>
      <p:sp>
        <p:nvSpPr>
          <p:cNvPr id="6" name="Text Placeholder">
            <a:extLst>
              <a:ext uri="{FF2B5EF4-FFF2-40B4-BE49-F238E27FC236}">
                <a16:creationId xmlns:a16="http://schemas.microsoft.com/office/drawing/2014/main" id="{67E65C1F-3D52-4BEC-A4B1-01A58CBEB5D9}"/>
              </a:ext>
            </a:extLst>
          </p:cNvPr>
          <p:cNvSpPr txBox="1">
            <a:spLocks/>
          </p:cNvSpPr>
          <p:nvPr/>
        </p:nvSpPr>
        <p:spPr>
          <a:xfrm>
            <a:off x="925054" y="1514807"/>
            <a:ext cx="8463417" cy="1357283"/>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altLang="ko-KR" sz="1600" dirty="0" err="1"/>
              <a:t>Kuksaekuksae</a:t>
            </a:r>
            <a:r>
              <a:rPr lang="en-US" altLang="ko-KR" sz="1600" dirty="0"/>
              <a:t> is Tax number verifier from NTS.</a:t>
            </a:r>
          </a:p>
          <a:p>
            <a:r>
              <a:rPr lang="en-US" altLang="ko-KR" sz="1600" dirty="0"/>
              <a:t>It’s use is almost same – Mapped Search Tax number on massive.xlsx, </a:t>
            </a:r>
          </a:p>
          <a:p>
            <a:r>
              <a:rPr lang="en-US" altLang="ko-KR" sz="1600" dirty="0"/>
              <a:t>Then Run the code. Then it returns same as below NTS site’s states.</a:t>
            </a:r>
          </a:p>
          <a:p>
            <a:endParaRPr lang="en-US" altLang="ko-KR" sz="1600" dirty="0"/>
          </a:p>
        </p:txBody>
      </p:sp>
      <p:sp>
        <p:nvSpPr>
          <p:cNvPr id="3" name="Rectangle 2">
            <a:extLst>
              <a:ext uri="{FF2B5EF4-FFF2-40B4-BE49-F238E27FC236}">
                <a16:creationId xmlns:a16="http://schemas.microsoft.com/office/drawing/2014/main" id="{39C62A95-50F1-4746-B331-799AC37013E9}"/>
              </a:ext>
            </a:extLst>
          </p:cNvPr>
          <p:cNvSpPr/>
          <p:nvPr/>
        </p:nvSpPr>
        <p:spPr>
          <a:xfrm>
            <a:off x="925054" y="3059668"/>
            <a:ext cx="5722618" cy="738664"/>
          </a:xfrm>
          <a:prstGeom prst="rect">
            <a:avLst/>
          </a:prstGeom>
        </p:spPr>
        <p:txBody>
          <a:bodyPr wrap="square">
            <a:spAutoFit/>
          </a:bodyPr>
          <a:lstStyle/>
          <a:p>
            <a:r>
              <a:rPr lang="ko-KR" altLang="en-US" dirty="0"/>
              <a:t>https://teht.hometax.go.kr/websquare/websquare.html?w2xPath=/ui/ab/a/a/UTEABAAA13.xml</a:t>
            </a:r>
          </a:p>
        </p:txBody>
      </p:sp>
      <p:pic>
        <p:nvPicPr>
          <p:cNvPr id="4" name="Picture 3">
            <a:extLst>
              <a:ext uri="{FF2B5EF4-FFF2-40B4-BE49-F238E27FC236}">
                <a16:creationId xmlns:a16="http://schemas.microsoft.com/office/drawing/2014/main" id="{3C79C1AA-76F3-42D8-AE4C-13CDB2F5CDC8}"/>
              </a:ext>
            </a:extLst>
          </p:cNvPr>
          <p:cNvPicPr>
            <a:picLocks noChangeAspect="1"/>
          </p:cNvPicPr>
          <p:nvPr/>
        </p:nvPicPr>
        <p:blipFill>
          <a:blip r:embed="rId2"/>
          <a:stretch>
            <a:fillRect/>
          </a:stretch>
        </p:blipFill>
        <p:spPr>
          <a:xfrm>
            <a:off x="925054" y="4223639"/>
            <a:ext cx="6086475" cy="838200"/>
          </a:xfrm>
          <a:prstGeom prst="rect">
            <a:avLst/>
          </a:prstGeom>
        </p:spPr>
      </p:pic>
      <p:pic>
        <p:nvPicPr>
          <p:cNvPr id="5" name="Picture 4">
            <a:extLst>
              <a:ext uri="{FF2B5EF4-FFF2-40B4-BE49-F238E27FC236}">
                <a16:creationId xmlns:a16="http://schemas.microsoft.com/office/drawing/2014/main" id="{F237571A-2DC2-4BCE-ADFC-A457C3C67D46}"/>
              </a:ext>
            </a:extLst>
          </p:cNvPr>
          <p:cNvPicPr>
            <a:picLocks noChangeAspect="1"/>
          </p:cNvPicPr>
          <p:nvPr/>
        </p:nvPicPr>
        <p:blipFill>
          <a:blip r:embed="rId3"/>
          <a:stretch>
            <a:fillRect/>
          </a:stretch>
        </p:blipFill>
        <p:spPr>
          <a:xfrm>
            <a:off x="8118483" y="2193448"/>
            <a:ext cx="3151638" cy="3151638"/>
          </a:xfrm>
          <a:prstGeom prst="rect">
            <a:avLst/>
          </a:prstGeom>
        </p:spPr>
      </p:pic>
      <p:sp>
        <p:nvSpPr>
          <p:cNvPr id="8" name="TextBox 7">
            <a:extLst>
              <a:ext uri="{FF2B5EF4-FFF2-40B4-BE49-F238E27FC236}">
                <a16:creationId xmlns:a16="http://schemas.microsoft.com/office/drawing/2014/main" id="{8EE6266F-5288-4D8C-AD20-0BF6BC0F36A5}"/>
              </a:ext>
            </a:extLst>
          </p:cNvPr>
          <p:cNvSpPr txBox="1"/>
          <p:nvPr/>
        </p:nvSpPr>
        <p:spPr>
          <a:xfrm>
            <a:off x="9910180" y="2602970"/>
            <a:ext cx="865622"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altLang="ko-KR" sz="1050" dirty="0" err="1">
                <a:latin typeface="Georgia Pro" panose="02040502050405020303" pitchFamily="18" charset="0"/>
              </a:rPr>
              <a:t>KuksaeKuksae</a:t>
            </a:r>
            <a:endParaRPr lang="en-US" altLang="ko-KR" sz="1050" dirty="0">
              <a:latin typeface="Georgia Pro" panose="02040502050405020303" pitchFamily="18" charset="0"/>
            </a:endParaRPr>
          </a:p>
        </p:txBody>
      </p:sp>
      <p:sp>
        <p:nvSpPr>
          <p:cNvPr id="9" name="TextBox 8">
            <a:extLst>
              <a:ext uri="{FF2B5EF4-FFF2-40B4-BE49-F238E27FC236}">
                <a16:creationId xmlns:a16="http://schemas.microsoft.com/office/drawing/2014/main" id="{ED74A39C-333D-4CBA-96EF-F9E0B0ADB2BF}"/>
              </a:ext>
            </a:extLst>
          </p:cNvPr>
          <p:cNvSpPr txBox="1"/>
          <p:nvPr/>
        </p:nvSpPr>
        <p:spPr>
          <a:xfrm>
            <a:off x="8666750" y="4767562"/>
            <a:ext cx="865622"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altLang="ko-KR" sz="1050" dirty="0" err="1">
                <a:latin typeface="Georgia Pro" panose="02040502050405020303" pitchFamily="18" charset="0"/>
              </a:rPr>
              <a:t>KuksaeKuksae</a:t>
            </a:r>
            <a:endParaRPr lang="en-US" altLang="ko-KR" sz="1050" dirty="0">
              <a:latin typeface="Georgia Pro" panose="02040502050405020303" pitchFamily="18" charset="0"/>
            </a:endParaRPr>
          </a:p>
        </p:txBody>
      </p:sp>
    </p:spTree>
    <p:extLst>
      <p:ext uri="{BB962C8B-B14F-4D97-AF65-F5344CB8AC3E}">
        <p14:creationId xmlns:p14="http://schemas.microsoft.com/office/powerpoint/2010/main" val="1296297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a:xfrm>
            <a:off x="608327" y="2960719"/>
            <a:ext cx="5593588" cy="2501010"/>
          </a:xfrm>
        </p:spPr>
        <p:txBody>
          <a:bodyPr/>
          <a:lstStyle/>
          <a:p>
            <a:pPr lvl="1"/>
            <a:r>
              <a:rPr lang="en-US" b="1" dirty="0"/>
              <a:t>WUNHAN PARK (Cloud)</a:t>
            </a:r>
          </a:p>
          <a:p>
            <a:pPr lvl="1"/>
            <a:r>
              <a:rPr lang="en-US" dirty="0"/>
              <a:t>DCR APJ KOREA INTERN </a:t>
            </a:r>
          </a:p>
          <a:p>
            <a:pPr lvl="1"/>
            <a:r>
              <a:rPr lang="en-US" dirty="0"/>
              <a:t>Cloud.park@sap.com</a:t>
            </a:r>
          </a:p>
        </p:txBody>
      </p:sp>
      <p:sp>
        <p:nvSpPr>
          <p:cNvPr id="2" name="Thank you"/>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normAutofit lnSpcReduction="10000"/>
          </a:bodyPr>
          <a:lstStyle/>
          <a:p>
            <a:pPr lvl="0"/>
            <a:r>
              <a:rPr lang="en-US" dirty="0"/>
              <a:t>First step:</a:t>
            </a:r>
          </a:p>
          <a:p>
            <a:pPr lvl="0"/>
            <a:r>
              <a:rPr lang="en-US" dirty="0">
                <a:solidFill>
                  <a:schemeClr val="accent1"/>
                </a:solidFill>
              </a:rPr>
              <a:t>	Download  &amp; Install Anaconda</a:t>
            </a:r>
            <a:r>
              <a:rPr lang="en-US" dirty="0"/>
              <a:t>.</a:t>
            </a:r>
          </a:p>
          <a:p>
            <a:pPr lvl="1"/>
            <a:r>
              <a:rPr lang="en-US" dirty="0"/>
              <a:t>From here : </a:t>
            </a:r>
            <a:r>
              <a:rPr lang="en-US" dirty="0">
                <a:hlinkClick r:id="rId2"/>
              </a:rPr>
              <a:t>https://repo.anaconda.com/archive/</a:t>
            </a:r>
            <a:endParaRPr lang="en-US" dirty="0"/>
          </a:p>
          <a:p>
            <a:pPr lvl="1"/>
            <a:endParaRPr lang="en-US" dirty="0"/>
          </a:p>
          <a:p>
            <a:pPr lvl="1"/>
            <a:r>
              <a:rPr lang="en-US" dirty="0"/>
              <a:t>Which version? Go to next page!</a:t>
            </a:r>
          </a:p>
        </p:txBody>
      </p:sp>
    </p:spTree>
    <p:extLst>
      <p:ext uri="{BB962C8B-B14F-4D97-AF65-F5344CB8AC3E}">
        <p14:creationId xmlns:p14="http://schemas.microsoft.com/office/powerpoint/2010/main" val="245233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1-1. Download Anaconda 5.0.x</a:t>
            </a:r>
          </a:p>
        </p:txBody>
      </p:sp>
      <p:pic>
        <p:nvPicPr>
          <p:cNvPr id="3" name="Picture 2">
            <a:extLst>
              <a:ext uri="{FF2B5EF4-FFF2-40B4-BE49-F238E27FC236}">
                <a16:creationId xmlns:a16="http://schemas.microsoft.com/office/drawing/2014/main" id="{78CCB406-1043-4208-B603-10573AD1B6F3}"/>
              </a:ext>
            </a:extLst>
          </p:cNvPr>
          <p:cNvPicPr>
            <a:picLocks noChangeAspect="1"/>
          </p:cNvPicPr>
          <p:nvPr/>
        </p:nvPicPr>
        <p:blipFill>
          <a:blip r:embed="rId2"/>
          <a:stretch>
            <a:fillRect/>
          </a:stretch>
        </p:blipFill>
        <p:spPr>
          <a:xfrm>
            <a:off x="7189453" y="1268806"/>
            <a:ext cx="4344750" cy="4160826"/>
          </a:xfrm>
          <a:prstGeom prst="rect">
            <a:avLst/>
          </a:prstGeom>
        </p:spPr>
      </p:pic>
      <p:pic>
        <p:nvPicPr>
          <p:cNvPr id="2" name="Picture 1">
            <a:extLst>
              <a:ext uri="{FF2B5EF4-FFF2-40B4-BE49-F238E27FC236}">
                <a16:creationId xmlns:a16="http://schemas.microsoft.com/office/drawing/2014/main" id="{28E6C6ED-7AD8-4B69-BD26-A52388E31B7C}"/>
              </a:ext>
            </a:extLst>
          </p:cNvPr>
          <p:cNvPicPr>
            <a:picLocks noChangeAspect="1"/>
          </p:cNvPicPr>
          <p:nvPr/>
        </p:nvPicPr>
        <p:blipFill rotWithShape="1">
          <a:blip r:embed="rId3"/>
          <a:srcRect r="33815"/>
          <a:stretch/>
        </p:blipFill>
        <p:spPr>
          <a:xfrm>
            <a:off x="803936" y="3998144"/>
            <a:ext cx="5981189" cy="2174001"/>
          </a:xfrm>
          <a:prstGeom prst="rect">
            <a:avLst/>
          </a:prstGeom>
        </p:spPr>
      </p:pic>
      <p:sp>
        <p:nvSpPr>
          <p:cNvPr id="5" name="Text Placeholder">
            <a:extLst>
              <a:ext uri="{FF2B5EF4-FFF2-40B4-BE49-F238E27FC236}">
                <a16:creationId xmlns:a16="http://schemas.microsoft.com/office/drawing/2014/main" id="{5F125738-1864-422B-BA26-93603052D38F}"/>
              </a:ext>
            </a:extLst>
          </p:cNvPr>
          <p:cNvSpPr txBox="1">
            <a:spLocks/>
          </p:cNvSpPr>
          <p:nvPr/>
        </p:nvSpPr>
        <p:spPr>
          <a:xfrm>
            <a:off x="660972" y="1340864"/>
            <a:ext cx="11186477" cy="4716000"/>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altLang="ko-KR" dirty="0">
                <a:hlinkClick r:id="rId4"/>
              </a:rPr>
              <a:t>https://repo.anaconda.com/archive/</a:t>
            </a:r>
            <a:endParaRPr lang="en-US" altLang="ko-KR" dirty="0"/>
          </a:p>
          <a:p>
            <a:r>
              <a:rPr lang="en-US" sz="1400" dirty="0"/>
              <a:t>From above link, please download below version of Anaconda</a:t>
            </a:r>
            <a:r>
              <a:rPr lang="en-US" dirty="0"/>
              <a:t>. </a:t>
            </a:r>
          </a:p>
          <a:p>
            <a:r>
              <a:rPr lang="en-US" b="1" dirty="0">
                <a:solidFill>
                  <a:schemeClr val="accent1"/>
                </a:solidFill>
              </a:rPr>
              <a:t>Anacond3-5.0.1-Windos-</a:t>
            </a:r>
            <a:r>
              <a:rPr lang="en-US" b="1" dirty="0">
                <a:solidFill>
                  <a:srgbClr val="FF0000"/>
                </a:solidFill>
              </a:rPr>
              <a:t>x86_64</a:t>
            </a:r>
            <a:r>
              <a:rPr lang="en-US" b="1" dirty="0">
                <a:solidFill>
                  <a:schemeClr val="accent1"/>
                </a:solidFill>
              </a:rPr>
              <a:t>.exe</a:t>
            </a:r>
          </a:p>
          <a:p>
            <a:r>
              <a:rPr lang="en-US" sz="1200" dirty="0"/>
              <a:t>(not </a:t>
            </a:r>
            <a:r>
              <a:rPr lang="en-US" altLang="ko-KR" sz="1200" dirty="0"/>
              <a:t>Anacond3-5.0.1-Windos-</a:t>
            </a:r>
            <a:r>
              <a:rPr lang="en-US" altLang="ko-KR" sz="1200" dirty="0">
                <a:solidFill>
                  <a:srgbClr val="FF0000"/>
                </a:solidFill>
              </a:rPr>
              <a:t>x86</a:t>
            </a:r>
            <a:r>
              <a:rPr lang="en-US" altLang="ko-KR" sz="1200" dirty="0"/>
              <a:t>)</a:t>
            </a:r>
            <a:endParaRPr lang="en-US" sz="1200" dirty="0"/>
          </a:p>
        </p:txBody>
      </p:sp>
      <p:sp>
        <p:nvSpPr>
          <p:cNvPr id="6" name="Rectangle 5">
            <a:extLst>
              <a:ext uri="{FF2B5EF4-FFF2-40B4-BE49-F238E27FC236}">
                <a16:creationId xmlns:a16="http://schemas.microsoft.com/office/drawing/2014/main" id="{35C89A86-56AC-49CF-A4D7-B7AAD6DD33EB}"/>
              </a:ext>
            </a:extLst>
          </p:cNvPr>
          <p:cNvSpPr/>
          <p:nvPr/>
        </p:nvSpPr>
        <p:spPr bwMode="gray">
          <a:xfrm>
            <a:off x="895018" y="4216626"/>
            <a:ext cx="5981189" cy="276269"/>
          </a:xfrm>
          <a:prstGeom prst="rect">
            <a:avLst/>
          </a:prstGeom>
          <a:noFill/>
          <a:ln w="25400" algn="ctr">
            <a:solidFill>
              <a:schemeClr val="accent5"/>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ko-KR" alt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0274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1-2. Install Anaconda 5.0.x</a:t>
            </a:r>
          </a:p>
        </p:txBody>
      </p:sp>
      <p:sp>
        <p:nvSpPr>
          <p:cNvPr id="5" name="Text Placeholder">
            <a:extLst>
              <a:ext uri="{FF2B5EF4-FFF2-40B4-BE49-F238E27FC236}">
                <a16:creationId xmlns:a16="http://schemas.microsoft.com/office/drawing/2014/main" id="{5F125738-1864-422B-BA26-93603052D38F}"/>
              </a:ext>
            </a:extLst>
          </p:cNvPr>
          <p:cNvSpPr txBox="1">
            <a:spLocks/>
          </p:cNvSpPr>
          <p:nvPr/>
        </p:nvSpPr>
        <p:spPr>
          <a:xfrm>
            <a:off x="660972" y="1502010"/>
            <a:ext cx="6281695" cy="4716000"/>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b="1" dirty="0"/>
              <a:t>Step1</a:t>
            </a:r>
            <a:r>
              <a:rPr lang="en-US" dirty="0"/>
              <a:t> : Run Anaconda Installer</a:t>
            </a:r>
          </a:p>
          <a:p>
            <a:r>
              <a:rPr lang="en-US" b="1" dirty="0"/>
              <a:t>Step2</a:t>
            </a:r>
            <a:r>
              <a:rPr lang="en-US" dirty="0"/>
              <a:t> : Check ‘Just me’</a:t>
            </a:r>
          </a:p>
          <a:p>
            <a:r>
              <a:rPr lang="en-US" b="1" dirty="0"/>
              <a:t>Step3</a:t>
            </a:r>
            <a:r>
              <a:rPr lang="en-US" dirty="0"/>
              <a:t> : Click Next with default setup</a:t>
            </a:r>
          </a:p>
          <a:p>
            <a:r>
              <a:rPr lang="en-US" b="1" dirty="0"/>
              <a:t>Step4</a:t>
            </a:r>
            <a:r>
              <a:rPr lang="en-US" dirty="0"/>
              <a:t> : Refer to right picture, then check both option</a:t>
            </a:r>
            <a:r>
              <a:rPr lang="en-US" sz="1600" dirty="0"/>
              <a:t>                   </a:t>
            </a:r>
            <a:endParaRPr lang="en-US" sz="1600" b="1" dirty="0"/>
          </a:p>
          <a:p>
            <a:pPr lvl="1"/>
            <a:r>
              <a:rPr lang="en-US" sz="1400" dirty="0"/>
              <a:t>“Add Anaconda to my PATH environment variable”</a:t>
            </a:r>
          </a:p>
          <a:p>
            <a:pPr lvl="1"/>
            <a:r>
              <a:rPr lang="en-US" sz="1400" dirty="0"/>
              <a:t>“Register Anaconda as my default python 3.6” </a:t>
            </a:r>
            <a:endParaRPr lang="en-US" altLang="ko-KR" sz="1400" dirty="0"/>
          </a:p>
          <a:p>
            <a:pPr marL="0" lvl="1" indent="0">
              <a:buNone/>
            </a:pPr>
            <a:r>
              <a:rPr lang="en-US" altLang="ko-KR" sz="1400" b="1" dirty="0">
                <a:solidFill>
                  <a:srgbClr val="FF0000"/>
                </a:solidFill>
              </a:rPr>
              <a:t>     Important: </a:t>
            </a:r>
            <a:r>
              <a:rPr lang="en-US" altLang="ko-KR" sz="1400" dirty="0"/>
              <a:t>If you do not check properly, you would suffer whenever you  	  run the code</a:t>
            </a:r>
            <a:endParaRPr lang="en-US" altLang="ko-KR" sz="1400" dirty="0">
              <a:solidFill>
                <a:srgbClr val="FF0000"/>
              </a:solidFill>
            </a:endParaRPr>
          </a:p>
          <a:p>
            <a:pPr marL="0" lvl="1" indent="0">
              <a:buNone/>
            </a:pPr>
            <a:endParaRPr lang="en-US" sz="1400" dirty="0"/>
          </a:p>
          <a:p>
            <a:pPr lvl="1"/>
            <a:endParaRPr lang="en-US" sz="1000" dirty="0"/>
          </a:p>
        </p:txBody>
      </p:sp>
      <p:pic>
        <p:nvPicPr>
          <p:cNvPr id="6" name="Picture 5">
            <a:extLst>
              <a:ext uri="{FF2B5EF4-FFF2-40B4-BE49-F238E27FC236}">
                <a16:creationId xmlns:a16="http://schemas.microsoft.com/office/drawing/2014/main" id="{0161FFA8-0B96-46B2-84D4-B2784FF5E7C1}"/>
              </a:ext>
            </a:extLst>
          </p:cNvPr>
          <p:cNvPicPr>
            <a:picLocks noChangeAspect="1"/>
          </p:cNvPicPr>
          <p:nvPr/>
        </p:nvPicPr>
        <p:blipFill>
          <a:blip r:embed="rId2"/>
          <a:stretch>
            <a:fillRect/>
          </a:stretch>
        </p:blipFill>
        <p:spPr>
          <a:xfrm>
            <a:off x="6942667" y="1724014"/>
            <a:ext cx="4451907" cy="3409971"/>
          </a:xfrm>
          <a:prstGeom prst="rect">
            <a:avLst/>
          </a:prstGeom>
        </p:spPr>
      </p:pic>
    </p:spTree>
    <p:extLst>
      <p:ext uri="{BB962C8B-B14F-4D97-AF65-F5344CB8AC3E}">
        <p14:creationId xmlns:p14="http://schemas.microsoft.com/office/powerpoint/2010/main" val="2057208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1-3. Check Python Installation</a:t>
            </a:r>
          </a:p>
        </p:txBody>
      </p:sp>
      <p:sp>
        <p:nvSpPr>
          <p:cNvPr id="8" name="Text Placeholder">
            <a:extLst>
              <a:ext uri="{FF2B5EF4-FFF2-40B4-BE49-F238E27FC236}">
                <a16:creationId xmlns:a16="http://schemas.microsoft.com/office/drawing/2014/main" id="{0DC04EDE-FE42-464B-9661-DE567F69402B}"/>
              </a:ext>
            </a:extLst>
          </p:cNvPr>
          <p:cNvSpPr txBox="1">
            <a:spLocks/>
          </p:cNvSpPr>
          <p:nvPr/>
        </p:nvSpPr>
        <p:spPr>
          <a:xfrm>
            <a:off x="660972" y="1502010"/>
            <a:ext cx="11186477" cy="4716000"/>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Check whether python is properly installed. </a:t>
            </a:r>
          </a:p>
          <a:p>
            <a:r>
              <a:rPr lang="en-US" sz="1600" b="1" dirty="0"/>
              <a:t> </a:t>
            </a:r>
            <a:r>
              <a:rPr lang="en-US" sz="1800" b="1" dirty="0"/>
              <a:t>Step 1 </a:t>
            </a:r>
            <a:r>
              <a:rPr lang="en-US" sz="1800" dirty="0"/>
              <a:t>: Search ‘</a:t>
            </a:r>
            <a:r>
              <a:rPr lang="en-US" sz="1800" dirty="0" err="1"/>
              <a:t>Powershell</a:t>
            </a:r>
            <a:r>
              <a:rPr lang="en-US" sz="1800" dirty="0"/>
              <a:t>” and Run </a:t>
            </a:r>
            <a:r>
              <a:rPr lang="en-US" sz="1800" dirty="0" err="1"/>
              <a:t>Powershell</a:t>
            </a:r>
            <a:endParaRPr lang="en-US" sz="1800" dirty="0"/>
          </a:p>
          <a:p>
            <a:r>
              <a:rPr lang="en-US" sz="1800" b="1" dirty="0"/>
              <a:t> Step 2 </a:t>
            </a:r>
            <a:r>
              <a:rPr lang="en-US" sz="1800" dirty="0"/>
              <a:t>: Type python and press Enter</a:t>
            </a:r>
          </a:p>
          <a:p>
            <a:r>
              <a:rPr lang="en-US" sz="1800" b="1" dirty="0"/>
              <a:t> Step 3</a:t>
            </a:r>
            <a:r>
              <a:rPr lang="en-US" sz="1800" dirty="0"/>
              <a:t>: Check if below comment is pops up</a:t>
            </a:r>
          </a:p>
          <a:p>
            <a:endParaRPr lang="en-US" sz="1800" dirty="0"/>
          </a:p>
          <a:p>
            <a:r>
              <a:rPr lang="en-US" altLang="ko-KR" sz="1800" b="1" dirty="0"/>
              <a:t> Step 4</a:t>
            </a:r>
            <a:r>
              <a:rPr lang="en-US" altLang="ko-KR" sz="1800" dirty="0"/>
              <a:t>: (Optional) Type and Enter</a:t>
            </a:r>
          </a:p>
          <a:p>
            <a:endParaRPr lang="en-US" altLang="ko-KR" sz="1800" dirty="0"/>
          </a:p>
          <a:p>
            <a:r>
              <a:rPr lang="en-US" altLang="ko-KR" sz="1800" b="1" dirty="0"/>
              <a:t> Step 5 </a:t>
            </a:r>
            <a:r>
              <a:rPr lang="en-US" altLang="ko-KR" sz="1800" dirty="0"/>
              <a:t>: To escape, press (Ctrl + Z) and Enter, or</a:t>
            </a:r>
            <a:r>
              <a:rPr lang="ko-KR" altLang="en-US" sz="1800" dirty="0"/>
              <a:t> </a:t>
            </a:r>
            <a:r>
              <a:rPr lang="en-US" altLang="ko-KR" sz="1800" dirty="0"/>
              <a:t>type ‘exit()’</a:t>
            </a:r>
          </a:p>
        </p:txBody>
      </p:sp>
      <p:pic>
        <p:nvPicPr>
          <p:cNvPr id="2" name="Picture 1">
            <a:extLst>
              <a:ext uri="{FF2B5EF4-FFF2-40B4-BE49-F238E27FC236}">
                <a16:creationId xmlns:a16="http://schemas.microsoft.com/office/drawing/2014/main" id="{B673F1A7-2B34-4338-B001-B6B23531BF5F}"/>
              </a:ext>
            </a:extLst>
          </p:cNvPr>
          <p:cNvPicPr>
            <a:picLocks noChangeAspect="1"/>
          </p:cNvPicPr>
          <p:nvPr/>
        </p:nvPicPr>
        <p:blipFill rotWithShape="1">
          <a:blip r:embed="rId2"/>
          <a:srcRect l="57016" r="33574" b="23659"/>
          <a:stretch/>
        </p:blipFill>
        <p:spPr>
          <a:xfrm>
            <a:off x="8248011" y="828118"/>
            <a:ext cx="2178430" cy="5680442"/>
          </a:xfrm>
          <a:prstGeom prst="rect">
            <a:avLst/>
          </a:prstGeom>
        </p:spPr>
      </p:pic>
      <p:sp>
        <p:nvSpPr>
          <p:cNvPr id="3" name="Rectangle 2">
            <a:extLst>
              <a:ext uri="{FF2B5EF4-FFF2-40B4-BE49-F238E27FC236}">
                <a16:creationId xmlns:a16="http://schemas.microsoft.com/office/drawing/2014/main" id="{9943476C-5F41-4FA8-825D-C3A6221C12A0}"/>
              </a:ext>
            </a:extLst>
          </p:cNvPr>
          <p:cNvSpPr/>
          <p:nvPr/>
        </p:nvSpPr>
        <p:spPr bwMode="gray">
          <a:xfrm>
            <a:off x="1638105" y="3429000"/>
            <a:ext cx="6074244" cy="481528"/>
          </a:xfrm>
          <a:prstGeom prst="rect">
            <a:avLst/>
          </a:prstGeom>
          <a:noFill/>
          <a:ln w="6350" algn="ctr">
            <a:solidFill>
              <a:schemeClr val="accent1"/>
            </a:solidFill>
            <a:miter lim="800000"/>
            <a:headEnd/>
            <a:tailEnd/>
          </a:ln>
        </p:spPr>
        <p:txBody>
          <a:bodyPr lIns="90000" tIns="72000" rIns="90000" bIns="72000" rtlCol="0" anchor="ctr"/>
          <a:lstStyle/>
          <a:p>
            <a:r>
              <a:rPr lang="en-US" altLang="ko-KR" sz="1200" dirty="0"/>
              <a:t>Python 3.6.3 |Anaconda, Inc.| (default, Oct 15 2017, 03:27:45) [MSC v.1900 64 bit (AMD64)] on win32 Type "help", "copyright", "credits" or "license" for more information</a:t>
            </a:r>
            <a:endParaRPr kumimoji="0" lang="ko-KR" altLang="en-US" sz="12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744A0183-8C46-4403-B4AF-497765EAC104}"/>
              </a:ext>
            </a:extLst>
          </p:cNvPr>
          <p:cNvSpPr/>
          <p:nvPr/>
        </p:nvSpPr>
        <p:spPr bwMode="gray">
          <a:xfrm>
            <a:off x="1638105" y="4437100"/>
            <a:ext cx="2341469" cy="481528"/>
          </a:xfrm>
          <a:prstGeom prst="rect">
            <a:avLst/>
          </a:prstGeom>
          <a:noFill/>
          <a:ln w="6350" algn="ctr">
            <a:solidFill>
              <a:schemeClr val="accent1"/>
            </a:solidFill>
            <a:miter lim="800000"/>
            <a:headEnd/>
            <a:tailEnd/>
          </a:ln>
        </p:spPr>
        <p:txBody>
          <a:bodyPr lIns="90000" tIns="72000" rIns="90000" bIns="72000" rtlCol="0" anchor="ctr"/>
          <a:lstStyle/>
          <a:p>
            <a:r>
              <a:rPr lang="en-US" altLang="ko-KR" sz="1200" dirty="0"/>
              <a:t>&gt;&gt;&gt; print("Hello, DCR Team")</a:t>
            </a:r>
          </a:p>
          <a:p>
            <a:r>
              <a:rPr lang="en-US" altLang="ko-KR" sz="1200" dirty="0"/>
              <a:t>Hello, DCR Team</a:t>
            </a:r>
          </a:p>
        </p:txBody>
      </p:sp>
    </p:spTree>
    <p:extLst>
      <p:ext uri="{BB962C8B-B14F-4D97-AF65-F5344CB8AC3E}">
        <p14:creationId xmlns:p14="http://schemas.microsoft.com/office/powerpoint/2010/main" val="48218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1-4. What is Terminal?</a:t>
            </a:r>
          </a:p>
        </p:txBody>
      </p:sp>
      <p:pic>
        <p:nvPicPr>
          <p:cNvPr id="3" name="Picture 2">
            <a:extLst>
              <a:ext uri="{FF2B5EF4-FFF2-40B4-BE49-F238E27FC236}">
                <a16:creationId xmlns:a16="http://schemas.microsoft.com/office/drawing/2014/main" id="{88285E1C-77B7-481D-91EE-C8599107443A}"/>
              </a:ext>
            </a:extLst>
          </p:cNvPr>
          <p:cNvPicPr>
            <a:picLocks noChangeAspect="1"/>
          </p:cNvPicPr>
          <p:nvPr/>
        </p:nvPicPr>
        <p:blipFill>
          <a:blip r:embed="rId2"/>
          <a:stretch>
            <a:fillRect/>
          </a:stretch>
        </p:blipFill>
        <p:spPr>
          <a:xfrm>
            <a:off x="7144371" y="887621"/>
            <a:ext cx="4819083" cy="5207171"/>
          </a:xfrm>
          <a:prstGeom prst="rect">
            <a:avLst/>
          </a:prstGeom>
        </p:spPr>
      </p:pic>
      <p:sp>
        <p:nvSpPr>
          <p:cNvPr id="6" name="Text Placeholder">
            <a:extLst>
              <a:ext uri="{FF2B5EF4-FFF2-40B4-BE49-F238E27FC236}">
                <a16:creationId xmlns:a16="http://schemas.microsoft.com/office/drawing/2014/main" id="{E8263B1F-D3DA-4984-A7D5-9EAB6BFAD986}"/>
              </a:ext>
            </a:extLst>
          </p:cNvPr>
          <p:cNvSpPr txBox="1">
            <a:spLocks/>
          </p:cNvSpPr>
          <p:nvPr/>
        </p:nvSpPr>
        <p:spPr>
          <a:xfrm>
            <a:off x="660972" y="1126062"/>
            <a:ext cx="6611895" cy="4968730"/>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b="1" dirty="0" err="1"/>
              <a:t>Powershell</a:t>
            </a:r>
            <a:r>
              <a:rPr lang="en-US" b="1" dirty="0"/>
              <a:t> is one of Command console (Terminal).</a:t>
            </a:r>
          </a:p>
          <a:p>
            <a:r>
              <a:rPr lang="en-US" altLang="ko-KR" b="1" dirty="0"/>
              <a:t>Terminal enables running </a:t>
            </a:r>
            <a:r>
              <a:rPr lang="en-US" b="1" dirty="0"/>
              <a:t>python script.</a:t>
            </a:r>
          </a:p>
          <a:p>
            <a:r>
              <a:rPr lang="en-US" altLang="ko-KR" b="1" dirty="0"/>
              <a:t>You can move your directory by some keyword.</a:t>
            </a:r>
          </a:p>
          <a:p>
            <a:r>
              <a:rPr lang="en-US" altLang="ko-KR" sz="1600" dirty="0"/>
              <a:t> * Key Commands:</a:t>
            </a:r>
          </a:p>
          <a:p>
            <a:endParaRPr lang="en-US" altLang="ko-KR" sz="1600" b="1" dirty="0"/>
          </a:p>
          <a:p>
            <a:endParaRPr lang="en-US" altLang="ko-KR" sz="1600" b="1" dirty="0"/>
          </a:p>
          <a:p>
            <a:endParaRPr lang="en-US" altLang="ko-KR" sz="1600" b="1" dirty="0"/>
          </a:p>
          <a:p>
            <a:endParaRPr lang="en-US" altLang="ko-KR" sz="1600" b="1" dirty="0"/>
          </a:p>
        </p:txBody>
      </p:sp>
      <p:graphicFrame>
        <p:nvGraphicFramePr>
          <p:cNvPr id="2" name="Table 1">
            <a:extLst>
              <a:ext uri="{FF2B5EF4-FFF2-40B4-BE49-F238E27FC236}">
                <a16:creationId xmlns:a16="http://schemas.microsoft.com/office/drawing/2014/main" id="{F21460F2-341E-4C3D-99F8-C0DAA8C6244F}"/>
              </a:ext>
            </a:extLst>
          </p:cNvPr>
          <p:cNvGraphicFramePr>
            <a:graphicFrameLocks noGrp="1"/>
          </p:cNvGraphicFramePr>
          <p:nvPr>
            <p:extLst>
              <p:ext uri="{D42A27DB-BD31-4B8C-83A1-F6EECF244321}">
                <p14:modId xmlns:p14="http://schemas.microsoft.com/office/powerpoint/2010/main" val="1166233834"/>
              </p:ext>
            </p:extLst>
          </p:nvPr>
        </p:nvGraphicFramePr>
        <p:xfrm>
          <a:off x="981475" y="3120455"/>
          <a:ext cx="5472279" cy="1573954"/>
        </p:xfrm>
        <a:graphic>
          <a:graphicData uri="http://schemas.openxmlformats.org/drawingml/2006/table">
            <a:tbl>
              <a:tblPr bandRow="1">
                <a:tableStyleId>{7DF18680-E054-41AD-8BC1-D1AEF772440D}</a:tableStyleId>
              </a:tblPr>
              <a:tblGrid>
                <a:gridCol w="1932222">
                  <a:extLst>
                    <a:ext uri="{9D8B030D-6E8A-4147-A177-3AD203B41FA5}">
                      <a16:colId xmlns:a16="http://schemas.microsoft.com/office/drawing/2014/main" val="1666046222"/>
                    </a:ext>
                  </a:extLst>
                </a:gridCol>
                <a:gridCol w="3540057">
                  <a:extLst>
                    <a:ext uri="{9D8B030D-6E8A-4147-A177-3AD203B41FA5}">
                      <a16:colId xmlns:a16="http://schemas.microsoft.com/office/drawing/2014/main" val="849867891"/>
                    </a:ext>
                  </a:extLst>
                </a:gridCol>
              </a:tblGrid>
              <a:tr h="311469">
                <a:tc>
                  <a:txBody>
                    <a:bodyPr/>
                    <a:lstStyle/>
                    <a:p>
                      <a:pPr latinLnBrk="1"/>
                      <a:r>
                        <a:rPr lang="en-US" altLang="ko-KR" sz="1400" b="1" dirty="0"/>
                        <a:t>cd (directory) </a:t>
                      </a:r>
                      <a:endParaRPr lang="ko-KR" altLang="en-US" sz="1400" dirty="0"/>
                    </a:p>
                  </a:txBody>
                  <a:tcPr/>
                </a:tc>
                <a:tc>
                  <a:txBody>
                    <a:bodyPr/>
                    <a:lstStyle/>
                    <a:p>
                      <a:pPr marL="0" marR="0" lvl="0" indent="0" algn="l" defTabSz="1088558"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M</a:t>
                      </a:r>
                      <a:r>
                        <a:rPr lang="en-US" altLang="ko-KR" sz="1400" dirty="0"/>
                        <a:t>ove to directory</a:t>
                      </a:r>
                      <a:endParaRPr lang="ko-KR" altLang="en-US" sz="1400" dirty="0"/>
                    </a:p>
                  </a:txBody>
                  <a:tcPr/>
                </a:tc>
                <a:extLst>
                  <a:ext uri="{0D108BD9-81ED-4DB2-BD59-A6C34878D82A}">
                    <a16:rowId xmlns:a16="http://schemas.microsoft.com/office/drawing/2014/main" val="308056470"/>
                  </a:ext>
                </a:extLst>
              </a:tr>
              <a:tr h="311469">
                <a:tc>
                  <a:txBody>
                    <a:bodyPr/>
                    <a:lstStyle/>
                    <a:p>
                      <a:pPr latinLnBrk="1"/>
                      <a:r>
                        <a:rPr lang="en-US" altLang="ko-KR" sz="1400" b="1" dirty="0"/>
                        <a:t>cd .. </a:t>
                      </a:r>
                      <a:endParaRPr lang="ko-KR" altLang="en-US" sz="1400" dirty="0"/>
                    </a:p>
                  </a:txBody>
                  <a:tcPr/>
                </a:tc>
                <a:tc>
                  <a:txBody>
                    <a:bodyPr/>
                    <a:lstStyle/>
                    <a:p>
                      <a:pPr marL="0" marR="0" lvl="0" indent="0" algn="l" defTabSz="1088558" rtl="0" eaLnBrk="1" fontAlgn="auto" latinLnBrk="1" hangingPunct="1">
                        <a:lnSpc>
                          <a:spcPct val="100000"/>
                        </a:lnSpc>
                        <a:spcBef>
                          <a:spcPts val="0"/>
                        </a:spcBef>
                        <a:spcAft>
                          <a:spcPts val="0"/>
                        </a:spcAft>
                        <a:buClrTx/>
                        <a:buSzTx/>
                        <a:buFontTx/>
                        <a:buNone/>
                        <a:tabLst/>
                        <a:defRPr/>
                      </a:pPr>
                      <a:r>
                        <a:rPr lang="en-US" altLang="ko-KR" sz="1400" dirty="0"/>
                        <a:t>(Two dot) Move to upper (parent) directory</a:t>
                      </a:r>
                    </a:p>
                  </a:txBody>
                  <a:tcPr/>
                </a:tc>
                <a:extLst>
                  <a:ext uri="{0D108BD9-81ED-4DB2-BD59-A6C34878D82A}">
                    <a16:rowId xmlns:a16="http://schemas.microsoft.com/office/drawing/2014/main" val="4132202596"/>
                  </a:ext>
                </a:extLst>
              </a:tr>
              <a:tr h="311469">
                <a:tc>
                  <a:txBody>
                    <a:bodyPr/>
                    <a:lstStyle/>
                    <a:p>
                      <a:pPr latinLnBrk="1"/>
                      <a:r>
                        <a:rPr lang="en-US" altLang="ko-KR" sz="1400" b="1" dirty="0" err="1"/>
                        <a:t>dir</a:t>
                      </a:r>
                      <a:endParaRPr lang="ko-KR" altLang="en-US" sz="1400" dirty="0"/>
                    </a:p>
                  </a:txBody>
                  <a:tcPr/>
                </a:tc>
                <a:tc>
                  <a:txBody>
                    <a:bodyPr/>
                    <a:lstStyle/>
                    <a:p>
                      <a:pPr marL="0" marR="0" lvl="0" indent="0" algn="l" defTabSz="1088558" rtl="0" eaLnBrk="1" fontAlgn="auto" latinLnBrk="1" hangingPunct="1">
                        <a:lnSpc>
                          <a:spcPct val="100000"/>
                        </a:lnSpc>
                        <a:spcBef>
                          <a:spcPts val="0"/>
                        </a:spcBef>
                        <a:spcAft>
                          <a:spcPts val="0"/>
                        </a:spcAft>
                        <a:buClrTx/>
                        <a:buSzTx/>
                        <a:buFontTx/>
                        <a:buNone/>
                        <a:tabLst/>
                        <a:defRPr/>
                      </a:pPr>
                      <a:r>
                        <a:rPr lang="en-US" altLang="ko-KR" sz="1400" dirty="0"/>
                        <a:t>Show what’s in this directory</a:t>
                      </a:r>
                    </a:p>
                  </a:txBody>
                  <a:tcPr/>
                </a:tc>
                <a:extLst>
                  <a:ext uri="{0D108BD9-81ED-4DB2-BD59-A6C34878D82A}">
                    <a16:rowId xmlns:a16="http://schemas.microsoft.com/office/drawing/2014/main" val="3034005040"/>
                  </a:ext>
                </a:extLst>
              </a:tr>
              <a:tr h="328078">
                <a:tc>
                  <a:txBody>
                    <a:bodyPr/>
                    <a:lstStyle/>
                    <a:p>
                      <a:pPr latinLnBrk="1"/>
                      <a:r>
                        <a:rPr lang="en-US" altLang="ko-KR" sz="1400" b="1" dirty="0"/>
                        <a:t>python (script name)</a:t>
                      </a:r>
                      <a:endParaRPr lang="ko-KR" altLang="en-US" sz="1400" dirty="0"/>
                    </a:p>
                  </a:txBody>
                  <a:tcPr/>
                </a:tc>
                <a:tc>
                  <a:txBody>
                    <a:bodyPr/>
                    <a:lstStyle/>
                    <a:p>
                      <a:pPr marL="0" marR="0" lvl="0" indent="0" algn="l" defTabSz="1088558" rtl="0" eaLnBrk="1" fontAlgn="auto" latinLnBrk="1" hangingPunct="1">
                        <a:lnSpc>
                          <a:spcPct val="100000"/>
                        </a:lnSpc>
                        <a:spcBef>
                          <a:spcPts val="0"/>
                        </a:spcBef>
                        <a:spcAft>
                          <a:spcPts val="0"/>
                        </a:spcAft>
                        <a:buClrTx/>
                        <a:buSzTx/>
                        <a:buFontTx/>
                        <a:buNone/>
                        <a:tabLst/>
                        <a:defRPr/>
                      </a:pPr>
                      <a:r>
                        <a:rPr lang="en-US" altLang="ko-KR" sz="1400" dirty="0"/>
                        <a:t>Run python script</a:t>
                      </a:r>
                      <a:endParaRPr lang="ko-KR" altLang="en-US" sz="1400" dirty="0"/>
                    </a:p>
                  </a:txBody>
                  <a:tcPr/>
                </a:tc>
                <a:extLst>
                  <a:ext uri="{0D108BD9-81ED-4DB2-BD59-A6C34878D82A}">
                    <a16:rowId xmlns:a16="http://schemas.microsoft.com/office/drawing/2014/main" val="669117122"/>
                  </a:ext>
                </a:extLst>
              </a:tr>
              <a:tr h="311469">
                <a:tc>
                  <a:txBody>
                    <a:bodyPr/>
                    <a:lstStyle/>
                    <a:p>
                      <a:pPr latinLnBrk="1"/>
                      <a:r>
                        <a:rPr lang="en-US" altLang="ko-KR" sz="1400" b="1" dirty="0"/>
                        <a:t>start . </a:t>
                      </a:r>
                      <a:endParaRPr lang="ko-KR" altLang="en-US" sz="1400" dirty="0"/>
                    </a:p>
                  </a:txBody>
                  <a:tcPr/>
                </a:tc>
                <a:tc>
                  <a:txBody>
                    <a:bodyPr/>
                    <a:lstStyle/>
                    <a:p>
                      <a:pPr latinLnBrk="1"/>
                      <a:r>
                        <a:rPr lang="en-US" altLang="ko-KR" sz="1400" dirty="0"/>
                        <a:t>(Don’t miss dot!) Open directory</a:t>
                      </a:r>
                      <a:endParaRPr lang="ko-KR" altLang="en-US" sz="1400" dirty="0"/>
                    </a:p>
                  </a:txBody>
                  <a:tcPr/>
                </a:tc>
                <a:extLst>
                  <a:ext uri="{0D108BD9-81ED-4DB2-BD59-A6C34878D82A}">
                    <a16:rowId xmlns:a16="http://schemas.microsoft.com/office/drawing/2014/main" val="2094177833"/>
                  </a:ext>
                </a:extLst>
              </a:tr>
            </a:tbl>
          </a:graphicData>
        </a:graphic>
      </p:graphicFrame>
      <p:sp>
        <p:nvSpPr>
          <p:cNvPr id="7" name="TextBox 6">
            <a:extLst>
              <a:ext uri="{FF2B5EF4-FFF2-40B4-BE49-F238E27FC236}">
                <a16:creationId xmlns:a16="http://schemas.microsoft.com/office/drawing/2014/main" id="{236A3A14-A391-41AC-AC75-84CEBFF858E9}"/>
              </a:ext>
            </a:extLst>
          </p:cNvPr>
          <p:cNvSpPr txBox="1"/>
          <p:nvPr/>
        </p:nvSpPr>
        <p:spPr>
          <a:xfrm>
            <a:off x="1022878" y="4838281"/>
            <a:ext cx="5430876" cy="1400383"/>
          </a:xfrm>
          <a:prstGeom prst="rect">
            <a:avLst/>
          </a:prstGeom>
          <a:noFill/>
        </p:spPr>
        <p:txBody>
          <a:bodyPr wrap="square" lIns="0" tIns="0" rIns="0" bIns="0" rtlCol="0">
            <a:spAutoFit/>
          </a:bodyPr>
          <a:lstStyle/>
          <a:p>
            <a:r>
              <a:rPr lang="en-US" altLang="ko-KR" sz="1400" dirty="0"/>
              <a:t>* If you put first letter of keyword then press Tap, the word will be</a:t>
            </a:r>
          </a:p>
          <a:p>
            <a:r>
              <a:rPr lang="en-US" altLang="ko-KR" sz="1400" dirty="0"/>
              <a:t>  completed automatically.</a:t>
            </a:r>
          </a:p>
          <a:p>
            <a:endParaRPr lang="en-US" altLang="ko-KR" sz="1400" b="1" dirty="0"/>
          </a:p>
          <a:p>
            <a:pPr lvl="1"/>
            <a:r>
              <a:rPr lang="en-US" altLang="ko-KR" sz="1400" dirty="0"/>
              <a:t>L (tap) 	 -&gt; Link</a:t>
            </a:r>
          </a:p>
          <a:p>
            <a:pPr lvl="1"/>
            <a:r>
              <a:rPr lang="en-US" altLang="ko-KR" sz="1400" dirty="0"/>
              <a:t>python h (tap) -&gt; python hoover.py </a:t>
            </a:r>
          </a:p>
          <a:p>
            <a:pPr fontAlgn="base">
              <a:spcBef>
                <a:spcPct val="50000"/>
              </a:spcBef>
              <a:spcAft>
                <a:spcPct val="0"/>
              </a:spcAft>
              <a:buClr>
                <a:srgbClr val="F0AB00"/>
              </a:buClr>
              <a:buSzPct val="80000"/>
            </a:pPr>
            <a:endParaRPr lang="ko-KR" altLang="en-US" sz="14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998869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altLang="ko-KR" dirty="0"/>
              <a:t>1-4. What is Terminal? (Cont.)</a:t>
            </a:r>
          </a:p>
        </p:txBody>
      </p:sp>
      <p:pic>
        <p:nvPicPr>
          <p:cNvPr id="2" name="Picture 1">
            <a:extLst>
              <a:ext uri="{FF2B5EF4-FFF2-40B4-BE49-F238E27FC236}">
                <a16:creationId xmlns:a16="http://schemas.microsoft.com/office/drawing/2014/main" id="{BD5B4BBD-3DD0-4FB9-9203-E077FACD8805}"/>
              </a:ext>
            </a:extLst>
          </p:cNvPr>
          <p:cNvPicPr>
            <a:picLocks noChangeAspect="1"/>
          </p:cNvPicPr>
          <p:nvPr/>
        </p:nvPicPr>
        <p:blipFill rotWithShape="1">
          <a:blip r:embed="rId2"/>
          <a:srcRect l="7347" t="9961" r="54911" b="58005"/>
          <a:stretch/>
        </p:blipFill>
        <p:spPr>
          <a:xfrm>
            <a:off x="763057" y="2358049"/>
            <a:ext cx="10669060" cy="2910638"/>
          </a:xfrm>
          <a:prstGeom prst="rect">
            <a:avLst/>
          </a:prstGeom>
        </p:spPr>
      </p:pic>
      <p:sp>
        <p:nvSpPr>
          <p:cNvPr id="4" name="Rectangle 3">
            <a:extLst>
              <a:ext uri="{FF2B5EF4-FFF2-40B4-BE49-F238E27FC236}">
                <a16:creationId xmlns:a16="http://schemas.microsoft.com/office/drawing/2014/main" id="{D49656C8-693D-439F-84C5-DFCCB698EDE6}"/>
              </a:ext>
            </a:extLst>
          </p:cNvPr>
          <p:cNvSpPr/>
          <p:nvPr/>
        </p:nvSpPr>
        <p:spPr>
          <a:xfrm>
            <a:off x="877387" y="1064683"/>
            <a:ext cx="8768362" cy="415498"/>
          </a:xfrm>
          <a:prstGeom prst="rect">
            <a:avLst/>
          </a:prstGeom>
        </p:spPr>
        <p:txBody>
          <a:bodyPr wrap="none">
            <a:spAutoFit/>
          </a:bodyPr>
          <a:lstStyle/>
          <a:p>
            <a:r>
              <a:rPr lang="en-US" altLang="ko-KR" dirty="0"/>
              <a:t>If you are confused, you can find </a:t>
            </a:r>
            <a:r>
              <a:rPr lang="en-US" altLang="ko-KR" dirty="0" err="1"/>
              <a:t>Powershell</a:t>
            </a:r>
            <a:r>
              <a:rPr lang="en-US" altLang="ko-KR" dirty="0"/>
              <a:t> in ‘File’ tap of File Explorer </a:t>
            </a:r>
            <a:endParaRPr lang="ko-KR" altLang="en-US" dirty="0"/>
          </a:p>
        </p:txBody>
      </p:sp>
    </p:spTree>
    <p:extLst>
      <p:ext uri="{BB962C8B-B14F-4D97-AF65-F5344CB8AC3E}">
        <p14:creationId xmlns:p14="http://schemas.microsoft.com/office/powerpoint/2010/main" val="278589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1-5. </a:t>
            </a:r>
            <a:r>
              <a:rPr lang="en-US" altLang="ko-KR" dirty="0"/>
              <a:t>Install</a:t>
            </a:r>
            <a:r>
              <a:rPr lang="ko-KR" altLang="en-US" dirty="0"/>
              <a:t> </a:t>
            </a:r>
            <a:r>
              <a:rPr lang="en-US" altLang="ko-KR" dirty="0"/>
              <a:t>Selenium bindings</a:t>
            </a:r>
            <a:endParaRPr lang="en-US" dirty="0"/>
          </a:p>
        </p:txBody>
      </p:sp>
      <p:sp>
        <p:nvSpPr>
          <p:cNvPr id="6" name="Text Placeholder">
            <a:extLst>
              <a:ext uri="{FF2B5EF4-FFF2-40B4-BE49-F238E27FC236}">
                <a16:creationId xmlns:a16="http://schemas.microsoft.com/office/drawing/2014/main" id="{E8263B1F-D3DA-4984-A7D5-9EAB6BFAD986}"/>
              </a:ext>
            </a:extLst>
          </p:cNvPr>
          <p:cNvSpPr txBox="1">
            <a:spLocks/>
          </p:cNvSpPr>
          <p:nvPr/>
        </p:nvSpPr>
        <p:spPr>
          <a:xfrm>
            <a:off x="660972" y="1126062"/>
            <a:ext cx="7589568" cy="4968730"/>
          </a:xfrm>
          <a:prstGeom prst="rect">
            <a:avLst/>
          </a:prstGeom>
        </p:spPr>
        <p:txBody>
          <a:bodyPr/>
          <a:lstStyle>
            <a:lvl1pPr marL="0" indent="0" algn="l" defTabSz="1088558"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1" hangingPunct="1">
              <a:spcBef>
                <a:spcPct val="20000"/>
              </a:spcBef>
              <a:buFont typeface="Arial" pitchFamily="34" charset="0"/>
              <a:buChar char="•"/>
              <a:defRPr sz="2400" kern="1200">
                <a:solidFill>
                  <a:schemeClr val="tx1"/>
                </a:solidFill>
                <a:latin typeface="+mn-lt"/>
                <a:ea typeface="+mn-ea"/>
                <a:cs typeface="+mn-cs"/>
              </a:defRPr>
            </a:lvl9pPr>
          </a:lstStyle>
          <a:p>
            <a:r>
              <a:rPr lang="en-US" altLang="ko-KR" sz="1600" b="1" dirty="0"/>
              <a:t>Before running the script, we must install python Selenium bindings. </a:t>
            </a:r>
          </a:p>
          <a:p>
            <a:r>
              <a:rPr lang="en-US" altLang="ko-KR" sz="1600" b="1" dirty="0"/>
              <a:t>Selenium let python control Web browser like Chrome.</a:t>
            </a:r>
          </a:p>
          <a:p>
            <a:r>
              <a:rPr lang="en-US" altLang="ko-KR" sz="1600" b="1" dirty="0"/>
              <a:t>Just type below sentence in terminal.</a:t>
            </a:r>
          </a:p>
          <a:p>
            <a:endParaRPr lang="en-US" altLang="ko-KR" sz="1600" b="1" dirty="0"/>
          </a:p>
          <a:p>
            <a:r>
              <a:rPr lang="en-US" altLang="ko-KR" sz="2400" b="1" dirty="0">
                <a:solidFill>
                  <a:schemeClr val="accent1"/>
                </a:solidFill>
              </a:rPr>
              <a:t>pip install selenium</a:t>
            </a:r>
          </a:p>
          <a:p>
            <a:endParaRPr lang="en-US" altLang="ko-KR" sz="1600" b="1" dirty="0"/>
          </a:p>
          <a:p>
            <a:r>
              <a:rPr lang="en-US" altLang="ko-KR" sz="1600" b="1" dirty="0"/>
              <a:t>Then it will automatically install selenium bindings from python library achieve (pip).</a:t>
            </a:r>
          </a:p>
        </p:txBody>
      </p:sp>
      <p:pic>
        <p:nvPicPr>
          <p:cNvPr id="4" name="Picture 3">
            <a:extLst>
              <a:ext uri="{FF2B5EF4-FFF2-40B4-BE49-F238E27FC236}">
                <a16:creationId xmlns:a16="http://schemas.microsoft.com/office/drawing/2014/main" id="{89DDABAC-81AA-4DDF-BBC2-9EE0D748335B}"/>
              </a:ext>
            </a:extLst>
          </p:cNvPr>
          <p:cNvPicPr>
            <a:picLocks noChangeAspect="1"/>
          </p:cNvPicPr>
          <p:nvPr/>
        </p:nvPicPr>
        <p:blipFill>
          <a:blip r:embed="rId2"/>
          <a:stretch>
            <a:fillRect/>
          </a:stretch>
        </p:blipFill>
        <p:spPr>
          <a:xfrm>
            <a:off x="7287475" y="1648480"/>
            <a:ext cx="4158928" cy="2267386"/>
          </a:xfrm>
          <a:prstGeom prst="rect">
            <a:avLst/>
          </a:prstGeom>
        </p:spPr>
      </p:pic>
    </p:spTree>
    <p:extLst>
      <p:ext uri="{BB962C8B-B14F-4D97-AF65-F5344CB8AC3E}">
        <p14:creationId xmlns:p14="http://schemas.microsoft.com/office/powerpoint/2010/main" val="3419614104"/>
      </p:ext>
    </p:extLst>
  </p:cSld>
  <p:clrMapOvr>
    <a:masterClrMapping/>
  </p:clrMapOvr>
</p:sld>
</file>

<file path=ppt/theme/theme1.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365864F9-60EF-4D13-8F0A-90C1BAB9A11F}" vid="{BFC30316-83FC-4057-9093-19E4C8DA2E62}"/>
    </a:ext>
  </a:extLst>
</a:theme>
</file>

<file path=ppt/theme/theme2.xml><?xml version="1.0" encoding="utf-8"?>
<a:theme xmlns:a="http://schemas.openxmlformats.org/drawingml/2006/main" name="SAP 2018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365864F9-60EF-4D13-8F0A-90C1BAB9A11F}" vid="{4724AB1E-F265-43B1-94F3-0532EBAABF3F}"/>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425FEE1CFD1674FBB48B73B888C767E" ma:contentTypeVersion="7" ma:contentTypeDescription="Create a new document." ma:contentTypeScope="" ma:versionID="d1ec1787eeb73510c8c0e3ad91bf60c3">
  <xsd:schema xmlns:xsd="http://www.w3.org/2001/XMLSchema" xmlns:xs="http://www.w3.org/2001/XMLSchema" xmlns:p="http://schemas.microsoft.com/office/2006/metadata/properties" xmlns:ns2="02604f3d-2429-4d2a-afbf-0c9fd4e8e099" xmlns:ns3="b09d1e64-5403-4d3d-8d28-f5773d7e4790" targetNamespace="http://schemas.microsoft.com/office/2006/metadata/properties" ma:root="true" ma:fieldsID="68249ba4965a6f897bd5839a1c173981" ns2:_="" ns3:_="">
    <xsd:import namespace="02604f3d-2429-4d2a-afbf-0c9fd4e8e099"/>
    <xsd:import namespace="b09d1e64-5403-4d3d-8d28-f5773d7e479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604f3d-2429-4d2a-afbf-0c9fd4e8e0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9d1e64-5403-4d3d-8d28-f5773d7e47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0BE421-F454-4BFB-9D32-5B2077650A41}">
  <ds:schemaRefs>
    <ds:schemaRef ds:uri="b09d1e64-5403-4d3d-8d28-f5773d7e479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02604f3d-2429-4d2a-afbf-0c9fd4e8e099"/>
    <ds:schemaRef ds:uri="http://www.w3.org/XML/1998/namespace"/>
  </ds:schemaRefs>
</ds:datastoreItem>
</file>

<file path=customXml/itemProps2.xml><?xml version="1.0" encoding="utf-8"?>
<ds:datastoreItem xmlns:ds="http://schemas.openxmlformats.org/officeDocument/2006/customXml" ds:itemID="{9236499F-FDE7-4A76-9901-56465F89BF89}">
  <ds:schemaRefs>
    <ds:schemaRef ds:uri="http://schemas.microsoft.com/sharepoint/v3/contenttype/forms"/>
  </ds:schemaRefs>
</ds:datastoreItem>
</file>

<file path=customXml/itemProps3.xml><?xml version="1.0" encoding="utf-8"?>
<ds:datastoreItem xmlns:ds="http://schemas.openxmlformats.org/officeDocument/2006/customXml" ds:itemID="{B2421215-7B41-4CFA-9D81-E0BD56C29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604f3d-2429-4d2a-afbf-0c9fd4e8e099"/>
    <ds:schemaRef ds:uri="b09d1e64-5403-4d3d-8d28-f5773d7e47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SAP_2018_16x9_Black_and_White</Template>
  <TotalTime>1564</TotalTime>
  <Words>1469</Words>
  <Application>Microsoft Office PowerPoint</Application>
  <PresentationFormat>Custom</PresentationFormat>
  <Paragraphs>227</Paragraphs>
  <Slides>27</Slides>
  <Notes>3</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맑은 고딕</vt:lpstr>
      <vt:lpstr>Agency FB</vt:lpstr>
      <vt:lpstr>Arial</vt:lpstr>
      <vt:lpstr>Courier New</vt:lpstr>
      <vt:lpstr>Georgia Pro</vt:lpstr>
      <vt:lpstr>Symbol</vt:lpstr>
      <vt:lpstr>Wingdings</vt:lpstr>
      <vt:lpstr>Wingdings</vt:lpstr>
      <vt:lpstr>SAP 2018 16x9 black and white</vt:lpstr>
      <vt:lpstr>SAP 2018 16x9 blue</vt:lpstr>
      <vt:lpstr>KISLINE Crawler Manual  How to use A to Z</vt:lpstr>
      <vt:lpstr>Agenda</vt:lpstr>
      <vt:lpstr>PowerPoint Presentation</vt:lpstr>
      <vt:lpstr>1-1. Download Anaconda 5.0.x</vt:lpstr>
      <vt:lpstr>1-2. Install Anaconda 5.0.x</vt:lpstr>
      <vt:lpstr>1-3. Check Python Installation</vt:lpstr>
      <vt:lpstr>1-4. What is Terminal?</vt:lpstr>
      <vt:lpstr>1-4. What is Terminal? (Cont.)</vt:lpstr>
      <vt:lpstr>1-5. Install Selenium bindings</vt:lpstr>
      <vt:lpstr>PowerPoint Presentation</vt:lpstr>
      <vt:lpstr>2-1. Register in KISLINE</vt:lpstr>
      <vt:lpstr>2-2. Configure login_information.json (Must)</vt:lpstr>
      <vt:lpstr>2-2. Configure up-to-date tax_finder.xlsx (Required)</vt:lpstr>
      <vt:lpstr>2-3. Configure massive.xlsx (Optional)</vt:lpstr>
      <vt:lpstr>PowerPoint Presentation</vt:lpstr>
      <vt:lpstr>3-1. Go to your directory, and Run Crawler in Terminal</vt:lpstr>
      <vt:lpstr>3-2. Single search</vt:lpstr>
      <vt:lpstr>3-3. Massive Search</vt:lpstr>
      <vt:lpstr>3-3. Massive Search – Possible result cases</vt:lpstr>
      <vt:lpstr>3-4. Social Listening Search</vt:lpstr>
      <vt:lpstr>PowerPoint Presentation</vt:lpstr>
      <vt:lpstr>Caution : </vt:lpstr>
      <vt:lpstr>PowerPoint Presentation</vt:lpstr>
      <vt:lpstr>About KuksaeKuksae</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 and white</cp:keywords>
  <cp:lastModifiedBy>Jung, Gaul</cp:lastModifiedBy>
  <cp:revision>132</cp:revision>
  <dcterms:created xsi:type="dcterms:W3CDTF">2018-11-30T04:08:48Z</dcterms:created>
  <dcterms:modified xsi:type="dcterms:W3CDTF">2019-10-08T01:07:12Z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0x0101009425FEE1CFD1674FBB48B73B888C767E</vt:lpwstr>
  </property>
  <property fmtid="{D5CDD505-2E9C-101B-9397-08002B2CF9AE}" pid="9" name="AuthorIds_UIVersion_5632">
    <vt:lpwstr>11</vt:lpwstr>
  </property>
</Properties>
</file>